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65" r:id="rId2"/>
    <p:sldId id="297" r:id="rId3"/>
    <p:sldId id="258" r:id="rId4"/>
    <p:sldId id="300" r:id="rId5"/>
    <p:sldId id="298" r:id="rId6"/>
    <p:sldId id="299" r:id="rId7"/>
    <p:sldId id="260" r:id="rId8"/>
    <p:sldId id="279" r:id="rId9"/>
    <p:sldId id="301" r:id="rId10"/>
    <p:sldId id="295" r:id="rId11"/>
    <p:sldId id="268" r:id="rId12"/>
    <p:sldId id="29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91"/>
    <p:restoredTop sz="86825"/>
  </p:normalViewPr>
  <p:slideViewPr>
    <p:cSldViewPr snapToGrid="0" snapToObjects="1">
      <p:cViewPr varScale="1">
        <p:scale>
          <a:sx n="89" d="100"/>
          <a:sy n="89" d="100"/>
        </p:scale>
        <p:origin x="109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32AB5F-E288-4B92-A6BD-D89D0854B77A}"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D553F20-AC59-46F5-965F-403BFA0686ED}">
      <dgm:prSet/>
      <dgm:spPr/>
      <dgm:t>
        <a:bodyPr/>
        <a:lstStyle/>
        <a:p>
          <a:r>
            <a:rPr lang="en-US" dirty="0"/>
            <a:t>Poor communication between partners</a:t>
          </a:r>
        </a:p>
      </dgm:t>
    </dgm:pt>
    <dgm:pt modelId="{1825FF04-C803-4A69-ACCC-8DF1FB50CF76}" type="parTrans" cxnId="{45EAE52A-199F-42BC-8426-E981D21C8408}">
      <dgm:prSet/>
      <dgm:spPr/>
      <dgm:t>
        <a:bodyPr/>
        <a:lstStyle/>
        <a:p>
          <a:endParaRPr lang="en-US"/>
        </a:p>
      </dgm:t>
    </dgm:pt>
    <dgm:pt modelId="{B785088E-22AC-4D49-B83A-4D60521FAF62}" type="sibTrans" cxnId="{45EAE52A-199F-42BC-8426-E981D21C8408}">
      <dgm:prSet/>
      <dgm:spPr/>
      <dgm:t>
        <a:bodyPr/>
        <a:lstStyle/>
        <a:p>
          <a:endParaRPr lang="en-US"/>
        </a:p>
      </dgm:t>
    </dgm:pt>
    <dgm:pt modelId="{A902C26F-3FF7-4DF5-A44A-DC2BDC987193}">
      <dgm:prSet/>
      <dgm:spPr/>
      <dgm:t>
        <a:bodyPr/>
        <a:lstStyle/>
        <a:p>
          <a:r>
            <a:rPr lang="en-US" dirty="0"/>
            <a:t>Vague project goal and/or poor evaluation design </a:t>
          </a:r>
        </a:p>
      </dgm:t>
    </dgm:pt>
    <dgm:pt modelId="{8868117C-EA39-4AAF-B2A1-569D072E12D4}" type="parTrans" cxnId="{3D8B3DA4-5565-4464-8730-6AAA20615D61}">
      <dgm:prSet/>
      <dgm:spPr/>
      <dgm:t>
        <a:bodyPr/>
        <a:lstStyle/>
        <a:p>
          <a:endParaRPr lang="en-US"/>
        </a:p>
      </dgm:t>
    </dgm:pt>
    <dgm:pt modelId="{4CEE9724-6AB8-45F7-9067-814342DE27C8}" type="sibTrans" cxnId="{3D8B3DA4-5565-4464-8730-6AAA20615D61}">
      <dgm:prSet/>
      <dgm:spPr/>
      <dgm:t>
        <a:bodyPr/>
        <a:lstStyle/>
        <a:p>
          <a:endParaRPr lang="en-US"/>
        </a:p>
      </dgm:t>
    </dgm:pt>
    <dgm:pt modelId="{FABC510F-B417-469B-B627-AB85513130B5}">
      <dgm:prSet/>
      <dgm:spPr/>
      <dgm:t>
        <a:bodyPr/>
        <a:lstStyle/>
        <a:p>
          <a:r>
            <a:rPr lang="en-US"/>
            <a:t>Failure to turn data into information </a:t>
          </a:r>
        </a:p>
      </dgm:t>
    </dgm:pt>
    <dgm:pt modelId="{6CB74273-3DA2-437D-B89F-F8F647F480A0}" type="parTrans" cxnId="{B276E2C6-33F9-4DDB-A2C6-6BFE1F895D96}">
      <dgm:prSet/>
      <dgm:spPr/>
      <dgm:t>
        <a:bodyPr/>
        <a:lstStyle/>
        <a:p>
          <a:endParaRPr lang="en-US"/>
        </a:p>
      </dgm:t>
    </dgm:pt>
    <dgm:pt modelId="{B2C40D5D-5EA4-41F7-9540-23386B9B4B3E}" type="sibTrans" cxnId="{B276E2C6-33F9-4DDB-A2C6-6BFE1F895D96}">
      <dgm:prSet/>
      <dgm:spPr/>
      <dgm:t>
        <a:bodyPr/>
        <a:lstStyle/>
        <a:p>
          <a:endParaRPr lang="en-US"/>
        </a:p>
      </dgm:t>
    </dgm:pt>
    <dgm:pt modelId="{A2B0AAD6-3118-40BA-804A-48691C9FB679}">
      <dgm:prSet/>
      <dgm:spPr/>
      <dgm:t>
        <a:bodyPr/>
        <a:lstStyle/>
        <a:p>
          <a:r>
            <a:rPr lang="en-US"/>
            <a:t>Failure to act on and not just review the information</a:t>
          </a:r>
        </a:p>
      </dgm:t>
    </dgm:pt>
    <dgm:pt modelId="{DA09CE22-899E-44D5-BCCB-54876C5FAE49}" type="parTrans" cxnId="{F13EA544-FFF1-4017-90C9-9EE06838A0B4}">
      <dgm:prSet/>
      <dgm:spPr/>
      <dgm:t>
        <a:bodyPr/>
        <a:lstStyle/>
        <a:p>
          <a:endParaRPr lang="en-US"/>
        </a:p>
      </dgm:t>
    </dgm:pt>
    <dgm:pt modelId="{DACFC8C2-25E4-43C3-B275-B7E8F1720A0D}" type="sibTrans" cxnId="{F13EA544-FFF1-4017-90C9-9EE06838A0B4}">
      <dgm:prSet/>
      <dgm:spPr/>
      <dgm:t>
        <a:bodyPr/>
        <a:lstStyle/>
        <a:p>
          <a:endParaRPr lang="en-US"/>
        </a:p>
      </dgm:t>
    </dgm:pt>
    <dgm:pt modelId="{5AE03639-EE2A-4DF1-A284-CB8475A9488E}" type="pres">
      <dgm:prSet presAssocID="{BF32AB5F-E288-4B92-A6BD-D89D0854B77A}" presName="root" presStyleCnt="0">
        <dgm:presLayoutVars>
          <dgm:dir/>
          <dgm:resizeHandles val="exact"/>
        </dgm:presLayoutVars>
      </dgm:prSet>
      <dgm:spPr/>
    </dgm:pt>
    <dgm:pt modelId="{B41D78FC-4997-440B-8E4F-45E530CE5685}" type="pres">
      <dgm:prSet presAssocID="{FD553F20-AC59-46F5-965F-403BFA0686ED}" presName="compNode" presStyleCnt="0"/>
      <dgm:spPr/>
    </dgm:pt>
    <dgm:pt modelId="{7D1E7804-4116-4FC2-B9DB-4B6829733D35}" type="pres">
      <dgm:prSet presAssocID="{FD553F20-AC59-46F5-965F-403BFA0686ED}" presName="bgRect" presStyleLbl="bgShp" presStyleIdx="0" presStyleCnt="4"/>
      <dgm:spPr/>
    </dgm:pt>
    <dgm:pt modelId="{EC0C3C5E-EA88-4A64-BDAF-5302D666C0C3}" type="pres">
      <dgm:prSet presAssocID="{FD553F20-AC59-46F5-965F-403BFA0686E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a:ext>
      </dgm:extLst>
    </dgm:pt>
    <dgm:pt modelId="{36DD5D2C-9A9E-4AF9-928E-4FBFD3A61342}" type="pres">
      <dgm:prSet presAssocID="{FD553F20-AC59-46F5-965F-403BFA0686ED}" presName="spaceRect" presStyleCnt="0"/>
      <dgm:spPr/>
    </dgm:pt>
    <dgm:pt modelId="{86742B52-DBEA-4C98-BAC5-A114FAD4CB90}" type="pres">
      <dgm:prSet presAssocID="{FD553F20-AC59-46F5-965F-403BFA0686ED}" presName="parTx" presStyleLbl="revTx" presStyleIdx="0" presStyleCnt="4">
        <dgm:presLayoutVars>
          <dgm:chMax val="0"/>
          <dgm:chPref val="0"/>
        </dgm:presLayoutVars>
      </dgm:prSet>
      <dgm:spPr/>
    </dgm:pt>
    <dgm:pt modelId="{ECC56A1E-25E7-4FAB-97D5-4326F9EE1615}" type="pres">
      <dgm:prSet presAssocID="{B785088E-22AC-4D49-B83A-4D60521FAF62}" presName="sibTrans" presStyleCnt="0"/>
      <dgm:spPr/>
    </dgm:pt>
    <dgm:pt modelId="{240FC041-D240-4998-AC48-0A99DAC30225}" type="pres">
      <dgm:prSet presAssocID="{A902C26F-3FF7-4DF5-A44A-DC2BDC987193}" presName="compNode" presStyleCnt="0"/>
      <dgm:spPr/>
    </dgm:pt>
    <dgm:pt modelId="{430B3EDC-51D5-430E-936D-CF297B880303}" type="pres">
      <dgm:prSet presAssocID="{A902C26F-3FF7-4DF5-A44A-DC2BDC987193}" presName="bgRect" presStyleLbl="bgShp" presStyleIdx="1" presStyleCnt="4"/>
      <dgm:spPr/>
    </dgm:pt>
    <dgm:pt modelId="{69E8802A-3B8F-41AB-8061-F37295DF321A}" type="pres">
      <dgm:prSet presAssocID="{A902C26F-3FF7-4DF5-A44A-DC2BDC98719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arning"/>
        </a:ext>
      </dgm:extLst>
    </dgm:pt>
    <dgm:pt modelId="{C49A202E-C7BE-40AD-9194-3958B8E9141A}" type="pres">
      <dgm:prSet presAssocID="{A902C26F-3FF7-4DF5-A44A-DC2BDC987193}" presName="spaceRect" presStyleCnt="0"/>
      <dgm:spPr/>
    </dgm:pt>
    <dgm:pt modelId="{9D75B06E-366F-4F42-856F-70E7282FD92B}" type="pres">
      <dgm:prSet presAssocID="{A902C26F-3FF7-4DF5-A44A-DC2BDC987193}" presName="parTx" presStyleLbl="revTx" presStyleIdx="1" presStyleCnt="4">
        <dgm:presLayoutVars>
          <dgm:chMax val="0"/>
          <dgm:chPref val="0"/>
        </dgm:presLayoutVars>
      </dgm:prSet>
      <dgm:spPr/>
    </dgm:pt>
    <dgm:pt modelId="{3C78E2AA-2F86-4929-B3A1-68017FF1C7C3}" type="pres">
      <dgm:prSet presAssocID="{4CEE9724-6AB8-45F7-9067-814342DE27C8}" presName="sibTrans" presStyleCnt="0"/>
      <dgm:spPr/>
    </dgm:pt>
    <dgm:pt modelId="{8649B063-870B-494F-9C71-4A4875ACCE97}" type="pres">
      <dgm:prSet presAssocID="{FABC510F-B417-469B-B627-AB85513130B5}" presName="compNode" presStyleCnt="0"/>
      <dgm:spPr/>
    </dgm:pt>
    <dgm:pt modelId="{C67557C3-836B-473B-9880-ED83D817EFD6}" type="pres">
      <dgm:prSet presAssocID="{FABC510F-B417-469B-B627-AB85513130B5}" presName="bgRect" presStyleLbl="bgShp" presStyleIdx="2" presStyleCnt="4"/>
      <dgm:spPr/>
    </dgm:pt>
    <dgm:pt modelId="{E551E290-03E5-4BF3-B07F-754CDDE10E10}" type="pres">
      <dgm:prSet presAssocID="{FABC510F-B417-469B-B627-AB85513130B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tabase"/>
        </a:ext>
      </dgm:extLst>
    </dgm:pt>
    <dgm:pt modelId="{50BBC4EC-A623-4FA5-A6DE-D76C442C770C}" type="pres">
      <dgm:prSet presAssocID="{FABC510F-B417-469B-B627-AB85513130B5}" presName="spaceRect" presStyleCnt="0"/>
      <dgm:spPr/>
    </dgm:pt>
    <dgm:pt modelId="{A4DC2601-9A7E-4B56-8F97-1CF504E6EC1D}" type="pres">
      <dgm:prSet presAssocID="{FABC510F-B417-469B-B627-AB85513130B5}" presName="parTx" presStyleLbl="revTx" presStyleIdx="2" presStyleCnt="4">
        <dgm:presLayoutVars>
          <dgm:chMax val="0"/>
          <dgm:chPref val="0"/>
        </dgm:presLayoutVars>
      </dgm:prSet>
      <dgm:spPr/>
    </dgm:pt>
    <dgm:pt modelId="{58FC2346-78C1-43D2-836D-2B116B96E916}" type="pres">
      <dgm:prSet presAssocID="{B2C40D5D-5EA4-41F7-9540-23386B9B4B3E}" presName="sibTrans" presStyleCnt="0"/>
      <dgm:spPr/>
    </dgm:pt>
    <dgm:pt modelId="{9091ED67-B0C2-46D0-94FB-8D25E06D358F}" type="pres">
      <dgm:prSet presAssocID="{A2B0AAD6-3118-40BA-804A-48691C9FB679}" presName="compNode" presStyleCnt="0"/>
      <dgm:spPr/>
    </dgm:pt>
    <dgm:pt modelId="{D02777C3-777F-4EE7-AAB0-35358979997F}" type="pres">
      <dgm:prSet presAssocID="{A2B0AAD6-3118-40BA-804A-48691C9FB679}" presName="bgRect" presStyleLbl="bgShp" presStyleIdx="3" presStyleCnt="4"/>
      <dgm:spPr/>
    </dgm:pt>
    <dgm:pt modelId="{21D7984F-B6DB-4E04-913B-218A2B03F031}" type="pres">
      <dgm:prSet presAssocID="{A2B0AAD6-3118-40BA-804A-48691C9FB67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8F126D5E-B7B0-4D93-B1B3-8A53C75793D0}" type="pres">
      <dgm:prSet presAssocID="{A2B0AAD6-3118-40BA-804A-48691C9FB679}" presName="spaceRect" presStyleCnt="0"/>
      <dgm:spPr/>
    </dgm:pt>
    <dgm:pt modelId="{64D6B6F2-3F15-4354-9223-AFBAE7044BEA}" type="pres">
      <dgm:prSet presAssocID="{A2B0AAD6-3118-40BA-804A-48691C9FB679}" presName="parTx" presStyleLbl="revTx" presStyleIdx="3" presStyleCnt="4">
        <dgm:presLayoutVars>
          <dgm:chMax val="0"/>
          <dgm:chPref val="0"/>
        </dgm:presLayoutVars>
      </dgm:prSet>
      <dgm:spPr/>
    </dgm:pt>
  </dgm:ptLst>
  <dgm:cxnLst>
    <dgm:cxn modelId="{B36C2E19-2936-4E39-950C-B3D584803E40}" type="presOf" srcId="{FD553F20-AC59-46F5-965F-403BFA0686ED}" destId="{86742B52-DBEA-4C98-BAC5-A114FAD4CB90}" srcOrd="0" destOrd="0" presId="urn:microsoft.com/office/officeart/2018/2/layout/IconVerticalSolidList"/>
    <dgm:cxn modelId="{45EAE52A-199F-42BC-8426-E981D21C8408}" srcId="{BF32AB5F-E288-4B92-A6BD-D89D0854B77A}" destId="{FD553F20-AC59-46F5-965F-403BFA0686ED}" srcOrd="0" destOrd="0" parTransId="{1825FF04-C803-4A69-ACCC-8DF1FB50CF76}" sibTransId="{B785088E-22AC-4D49-B83A-4D60521FAF62}"/>
    <dgm:cxn modelId="{F13EA544-FFF1-4017-90C9-9EE06838A0B4}" srcId="{BF32AB5F-E288-4B92-A6BD-D89D0854B77A}" destId="{A2B0AAD6-3118-40BA-804A-48691C9FB679}" srcOrd="3" destOrd="0" parTransId="{DA09CE22-899E-44D5-BCCB-54876C5FAE49}" sibTransId="{DACFC8C2-25E4-43C3-B275-B7E8F1720A0D}"/>
    <dgm:cxn modelId="{C436D763-DF68-4634-9E53-BEC54C78CD67}" type="presOf" srcId="{A902C26F-3FF7-4DF5-A44A-DC2BDC987193}" destId="{9D75B06E-366F-4F42-856F-70E7282FD92B}" srcOrd="0" destOrd="0" presId="urn:microsoft.com/office/officeart/2018/2/layout/IconVerticalSolidList"/>
    <dgm:cxn modelId="{8BF0DA80-67A8-45C8-A28F-37B11821B489}" type="presOf" srcId="{BF32AB5F-E288-4B92-A6BD-D89D0854B77A}" destId="{5AE03639-EE2A-4DF1-A284-CB8475A9488E}" srcOrd="0" destOrd="0" presId="urn:microsoft.com/office/officeart/2018/2/layout/IconVerticalSolidList"/>
    <dgm:cxn modelId="{32A7AF99-FA37-4DA2-8B79-756F68817CD5}" type="presOf" srcId="{FABC510F-B417-469B-B627-AB85513130B5}" destId="{A4DC2601-9A7E-4B56-8F97-1CF504E6EC1D}" srcOrd="0" destOrd="0" presId="urn:microsoft.com/office/officeart/2018/2/layout/IconVerticalSolidList"/>
    <dgm:cxn modelId="{3D8B3DA4-5565-4464-8730-6AAA20615D61}" srcId="{BF32AB5F-E288-4B92-A6BD-D89D0854B77A}" destId="{A902C26F-3FF7-4DF5-A44A-DC2BDC987193}" srcOrd="1" destOrd="0" parTransId="{8868117C-EA39-4AAF-B2A1-569D072E12D4}" sibTransId="{4CEE9724-6AB8-45F7-9067-814342DE27C8}"/>
    <dgm:cxn modelId="{B276E2C6-33F9-4DDB-A2C6-6BFE1F895D96}" srcId="{BF32AB5F-E288-4B92-A6BD-D89D0854B77A}" destId="{FABC510F-B417-469B-B627-AB85513130B5}" srcOrd="2" destOrd="0" parTransId="{6CB74273-3DA2-437D-B89F-F8F647F480A0}" sibTransId="{B2C40D5D-5EA4-41F7-9540-23386B9B4B3E}"/>
    <dgm:cxn modelId="{C8B384CA-741D-4636-93E0-12C382AF4120}" type="presOf" srcId="{A2B0AAD6-3118-40BA-804A-48691C9FB679}" destId="{64D6B6F2-3F15-4354-9223-AFBAE7044BEA}" srcOrd="0" destOrd="0" presId="urn:microsoft.com/office/officeart/2018/2/layout/IconVerticalSolidList"/>
    <dgm:cxn modelId="{B116A620-E365-43D4-9A3F-2271EBD549D2}" type="presParOf" srcId="{5AE03639-EE2A-4DF1-A284-CB8475A9488E}" destId="{B41D78FC-4997-440B-8E4F-45E530CE5685}" srcOrd="0" destOrd="0" presId="urn:microsoft.com/office/officeart/2018/2/layout/IconVerticalSolidList"/>
    <dgm:cxn modelId="{6C9AF990-5BC8-4D79-9ECF-AC5678FA0DED}" type="presParOf" srcId="{B41D78FC-4997-440B-8E4F-45E530CE5685}" destId="{7D1E7804-4116-4FC2-B9DB-4B6829733D35}" srcOrd="0" destOrd="0" presId="urn:microsoft.com/office/officeart/2018/2/layout/IconVerticalSolidList"/>
    <dgm:cxn modelId="{D86349C5-697C-4A5C-A34A-20C19C929301}" type="presParOf" srcId="{B41D78FC-4997-440B-8E4F-45E530CE5685}" destId="{EC0C3C5E-EA88-4A64-BDAF-5302D666C0C3}" srcOrd="1" destOrd="0" presId="urn:microsoft.com/office/officeart/2018/2/layout/IconVerticalSolidList"/>
    <dgm:cxn modelId="{14489228-0FF0-4D1D-8891-CAFC2FC9FA12}" type="presParOf" srcId="{B41D78FC-4997-440B-8E4F-45E530CE5685}" destId="{36DD5D2C-9A9E-4AF9-928E-4FBFD3A61342}" srcOrd="2" destOrd="0" presId="urn:microsoft.com/office/officeart/2018/2/layout/IconVerticalSolidList"/>
    <dgm:cxn modelId="{11C04641-4D3D-49A0-9E52-515EC3B50C74}" type="presParOf" srcId="{B41D78FC-4997-440B-8E4F-45E530CE5685}" destId="{86742B52-DBEA-4C98-BAC5-A114FAD4CB90}" srcOrd="3" destOrd="0" presId="urn:microsoft.com/office/officeart/2018/2/layout/IconVerticalSolidList"/>
    <dgm:cxn modelId="{407FDCC6-A36E-4421-B827-8C835E529D0A}" type="presParOf" srcId="{5AE03639-EE2A-4DF1-A284-CB8475A9488E}" destId="{ECC56A1E-25E7-4FAB-97D5-4326F9EE1615}" srcOrd="1" destOrd="0" presId="urn:microsoft.com/office/officeart/2018/2/layout/IconVerticalSolidList"/>
    <dgm:cxn modelId="{2292BB1A-B5C8-4685-AA8F-AB27AB8F5CEA}" type="presParOf" srcId="{5AE03639-EE2A-4DF1-A284-CB8475A9488E}" destId="{240FC041-D240-4998-AC48-0A99DAC30225}" srcOrd="2" destOrd="0" presId="urn:microsoft.com/office/officeart/2018/2/layout/IconVerticalSolidList"/>
    <dgm:cxn modelId="{000D45E3-FCCB-4760-8C76-3DAC152147D6}" type="presParOf" srcId="{240FC041-D240-4998-AC48-0A99DAC30225}" destId="{430B3EDC-51D5-430E-936D-CF297B880303}" srcOrd="0" destOrd="0" presId="urn:microsoft.com/office/officeart/2018/2/layout/IconVerticalSolidList"/>
    <dgm:cxn modelId="{A79A22AC-DAB5-4890-A200-0875A6395457}" type="presParOf" srcId="{240FC041-D240-4998-AC48-0A99DAC30225}" destId="{69E8802A-3B8F-41AB-8061-F37295DF321A}" srcOrd="1" destOrd="0" presId="urn:microsoft.com/office/officeart/2018/2/layout/IconVerticalSolidList"/>
    <dgm:cxn modelId="{F1445178-0EF0-4FC8-973B-B1A2B20EEA4C}" type="presParOf" srcId="{240FC041-D240-4998-AC48-0A99DAC30225}" destId="{C49A202E-C7BE-40AD-9194-3958B8E9141A}" srcOrd="2" destOrd="0" presId="urn:microsoft.com/office/officeart/2018/2/layout/IconVerticalSolidList"/>
    <dgm:cxn modelId="{A17F02BA-3862-46B2-AA2E-A7BD3CBDC7A1}" type="presParOf" srcId="{240FC041-D240-4998-AC48-0A99DAC30225}" destId="{9D75B06E-366F-4F42-856F-70E7282FD92B}" srcOrd="3" destOrd="0" presId="urn:microsoft.com/office/officeart/2018/2/layout/IconVerticalSolidList"/>
    <dgm:cxn modelId="{6554C364-25A4-4F5A-B2DB-BC36927CFD73}" type="presParOf" srcId="{5AE03639-EE2A-4DF1-A284-CB8475A9488E}" destId="{3C78E2AA-2F86-4929-B3A1-68017FF1C7C3}" srcOrd="3" destOrd="0" presId="urn:microsoft.com/office/officeart/2018/2/layout/IconVerticalSolidList"/>
    <dgm:cxn modelId="{C692DD71-B10D-4E42-AD8A-D82019B4FE40}" type="presParOf" srcId="{5AE03639-EE2A-4DF1-A284-CB8475A9488E}" destId="{8649B063-870B-494F-9C71-4A4875ACCE97}" srcOrd="4" destOrd="0" presId="urn:microsoft.com/office/officeart/2018/2/layout/IconVerticalSolidList"/>
    <dgm:cxn modelId="{1B8408DF-E0B7-40F9-AB2D-C0C573866A9E}" type="presParOf" srcId="{8649B063-870B-494F-9C71-4A4875ACCE97}" destId="{C67557C3-836B-473B-9880-ED83D817EFD6}" srcOrd="0" destOrd="0" presId="urn:microsoft.com/office/officeart/2018/2/layout/IconVerticalSolidList"/>
    <dgm:cxn modelId="{7E8D4E7F-1F17-43D6-B12B-7D17B8773C13}" type="presParOf" srcId="{8649B063-870B-494F-9C71-4A4875ACCE97}" destId="{E551E290-03E5-4BF3-B07F-754CDDE10E10}" srcOrd="1" destOrd="0" presId="urn:microsoft.com/office/officeart/2018/2/layout/IconVerticalSolidList"/>
    <dgm:cxn modelId="{DB75B23D-F5E5-4FFD-BDCD-C032FDCE283C}" type="presParOf" srcId="{8649B063-870B-494F-9C71-4A4875ACCE97}" destId="{50BBC4EC-A623-4FA5-A6DE-D76C442C770C}" srcOrd="2" destOrd="0" presId="urn:microsoft.com/office/officeart/2018/2/layout/IconVerticalSolidList"/>
    <dgm:cxn modelId="{08F61DDE-6BE3-4132-9CD5-2C0AD17BD228}" type="presParOf" srcId="{8649B063-870B-494F-9C71-4A4875ACCE97}" destId="{A4DC2601-9A7E-4B56-8F97-1CF504E6EC1D}" srcOrd="3" destOrd="0" presId="urn:microsoft.com/office/officeart/2018/2/layout/IconVerticalSolidList"/>
    <dgm:cxn modelId="{DFED9D14-8F86-40DE-8A51-844914CC9836}" type="presParOf" srcId="{5AE03639-EE2A-4DF1-A284-CB8475A9488E}" destId="{58FC2346-78C1-43D2-836D-2B116B96E916}" srcOrd="5" destOrd="0" presId="urn:microsoft.com/office/officeart/2018/2/layout/IconVerticalSolidList"/>
    <dgm:cxn modelId="{69789D00-E5BF-4C14-BBE9-80FAB9E3622F}" type="presParOf" srcId="{5AE03639-EE2A-4DF1-A284-CB8475A9488E}" destId="{9091ED67-B0C2-46D0-94FB-8D25E06D358F}" srcOrd="6" destOrd="0" presId="urn:microsoft.com/office/officeart/2018/2/layout/IconVerticalSolidList"/>
    <dgm:cxn modelId="{F71B386C-11C8-4B55-B278-B62E8CBC01BC}" type="presParOf" srcId="{9091ED67-B0C2-46D0-94FB-8D25E06D358F}" destId="{D02777C3-777F-4EE7-AAB0-35358979997F}" srcOrd="0" destOrd="0" presId="urn:microsoft.com/office/officeart/2018/2/layout/IconVerticalSolidList"/>
    <dgm:cxn modelId="{5234BA38-4FFF-4096-8FEF-18213C16ECAD}" type="presParOf" srcId="{9091ED67-B0C2-46D0-94FB-8D25E06D358F}" destId="{21D7984F-B6DB-4E04-913B-218A2B03F031}" srcOrd="1" destOrd="0" presId="urn:microsoft.com/office/officeart/2018/2/layout/IconVerticalSolidList"/>
    <dgm:cxn modelId="{3829D376-69FB-4673-820D-042E76863133}" type="presParOf" srcId="{9091ED67-B0C2-46D0-94FB-8D25E06D358F}" destId="{8F126D5E-B7B0-4D93-B1B3-8A53C75793D0}" srcOrd="2" destOrd="0" presId="urn:microsoft.com/office/officeart/2018/2/layout/IconVerticalSolidList"/>
    <dgm:cxn modelId="{06A12296-8E62-478A-A29F-5D2CD02E95A0}" type="presParOf" srcId="{9091ED67-B0C2-46D0-94FB-8D25E06D358F}" destId="{64D6B6F2-3F15-4354-9223-AFBAE7044BE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1E7804-4116-4FC2-B9DB-4B6829733D35}">
      <dsp:nvSpPr>
        <dsp:cNvPr id="0" name=""/>
        <dsp:cNvSpPr/>
      </dsp:nvSpPr>
      <dsp:spPr>
        <a:xfrm>
          <a:off x="0" y="2319"/>
          <a:ext cx="6245265" cy="11757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0C3C5E-EA88-4A64-BDAF-5302D666C0C3}">
      <dsp:nvSpPr>
        <dsp:cNvPr id="0" name=""/>
        <dsp:cNvSpPr/>
      </dsp:nvSpPr>
      <dsp:spPr>
        <a:xfrm>
          <a:off x="355657" y="266858"/>
          <a:ext cx="646650" cy="646650"/>
        </a:xfrm>
        <a:prstGeom prst="rect">
          <a:avLst/>
        </a:prstGeom>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6742B52-DBEA-4C98-BAC5-A114FAD4CB90}">
      <dsp:nvSpPr>
        <dsp:cNvPr id="0" name=""/>
        <dsp:cNvSpPr/>
      </dsp:nvSpPr>
      <dsp:spPr>
        <a:xfrm>
          <a:off x="1357965" y="231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77900">
            <a:lnSpc>
              <a:spcPct val="90000"/>
            </a:lnSpc>
            <a:spcBef>
              <a:spcPct val="0"/>
            </a:spcBef>
            <a:spcAft>
              <a:spcPct val="35000"/>
            </a:spcAft>
            <a:buNone/>
          </a:pPr>
          <a:r>
            <a:rPr lang="en-US" sz="2200" kern="1200" dirty="0"/>
            <a:t>Poor communication between partners</a:t>
          </a:r>
        </a:p>
      </dsp:txBody>
      <dsp:txXfrm>
        <a:off x="1357965" y="2319"/>
        <a:ext cx="4887299" cy="1175727"/>
      </dsp:txXfrm>
    </dsp:sp>
    <dsp:sp modelId="{430B3EDC-51D5-430E-936D-CF297B880303}">
      <dsp:nvSpPr>
        <dsp:cNvPr id="0" name=""/>
        <dsp:cNvSpPr/>
      </dsp:nvSpPr>
      <dsp:spPr>
        <a:xfrm>
          <a:off x="0" y="1471979"/>
          <a:ext cx="6245265" cy="11757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E8802A-3B8F-41AB-8061-F37295DF321A}">
      <dsp:nvSpPr>
        <dsp:cNvPr id="0" name=""/>
        <dsp:cNvSpPr/>
      </dsp:nvSpPr>
      <dsp:spPr>
        <a:xfrm>
          <a:off x="355657" y="1736518"/>
          <a:ext cx="646650" cy="646650"/>
        </a:xfrm>
        <a:prstGeom prst="rect">
          <a:avLst/>
        </a:prstGeom>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D75B06E-366F-4F42-856F-70E7282FD92B}">
      <dsp:nvSpPr>
        <dsp:cNvPr id="0" name=""/>
        <dsp:cNvSpPr/>
      </dsp:nvSpPr>
      <dsp:spPr>
        <a:xfrm>
          <a:off x="1357965" y="147197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77900">
            <a:lnSpc>
              <a:spcPct val="90000"/>
            </a:lnSpc>
            <a:spcBef>
              <a:spcPct val="0"/>
            </a:spcBef>
            <a:spcAft>
              <a:spcPct val="35000"/>
            </a:spcAft>
            <a:buNone/>
          </a:pPr>
          <a:r>
            <a:rPr lang="en-US" sz="2200" kern="1200" dirty="0"/>
            <a:t>Vague project goal and/or poor evaluation design </a:t>
          </a:r>
        </a:p>
      </dsp:txBody>
      <dsp:txXfrm>
        <a:off x="1357965" y="1471979"/>
        <a:ext cx="4887299" cy="1175727"/>
      </dsp:txXfrm>
    </dsp:sp>
    <dsp:sp modelId="{C67557C3-836B-473B-9880-ED83D817EFD6}">
      <dsp:nvSpPr>
        <dsp:cNvPr id="0" name=""/>
        <dsp:cNvSpPr/>
      </dsp:nvSpPr>
      <dsp:spPr>
        <a:xfrm>
          <a:off x="0" y="2941639"/>
          <a:ext cx="6245265" cy="11757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51E290-03E5-4BF3-B07F-754CDDE10E10}">
      <dsp:nvSpPr>
        <dsp:cNvPr id="0" name=""/>
        <dsp:cNvSpPr/>
      </dsp:nvSpPr>
      <dsp:spPr>
        <a:xfrm>
          <a:off x="355657" y="3206178"/>
          <a:ext cx="646650" cy="646650"/>
        </a:xfrm>
        <a:prstGeom prst="rect">
          <a:avLst/>
        </a:prstGeom>
        <a:blipFill>
          <a:blip xmlns:r="http://schemas.openxmlformats.org/officeDocument/2006/relationships"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4DC2601-9A7E-4B56-8F97-1CF504E6EC1D}">
      <dsp:nvSpPr>
        <dsp:cNvPr id="0" name=""/>
        <dsp:cNvSpPr/>
      </dsp:nvSpPr>
      <dsp:spPr>
        <a:xfrm>
          <a:off x="1357965" y="294163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77900">
            <a:lnSpc>
              <a:spcPct val="90000"/>
            </a:lnSpc>
            <a:spcBef>
              <a:spcPct val="0"/>
            </a:spcBef>
            <a:spcAft>
              <a:spcPct val="35000"/>
            </a:spcAft>
            <a:buNone/>
          </a:pPr>
          <a:r>
            <a:rPr lang="en-US" sz="2200" kern="1200"/>
            <a:t>Failure to turn data into information </a:t>
          </a:r>
        </a:p>
      </dsp:txBody>
      <dsp:txXfrm>
        <a:off x="1357965" y="2941639"/>
        <a:ext cx="4887299" cy="1175727"/>
      </dsp:txXfrm>
    </dsp:sp>
    <dsp:sp modelId="{D02777C3-777F-4EE7-AAB0-35358979997F}">
      <dsp:nvSpPr>
        <dsp:cNvPr id="0" name=""/>
        <dsp:cNvSpPr/>
      </dsp:nvSpPr>
      <dsp:spPr>
        <a:xfrm>
          <a:off x="0" y="4411299"/>
          <a:ext cx="6245265" cy="11757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D7984F-B6DB-4E04-913B-218A2B03F031}">
      <dsp:nvSpPr>
        <dsp:cNvPr id="0" name=""/>
        <dsp:cNvSpPr/>
      </dsp:nvSpPr>
      <dsp:spPr>
        <a:xfrm>
          <a:off x="355657" y="4675838"/>
          <a:ext cx="646650" cy="646650"/>
        </a:xfrm>
        <a:prstGeom prst="rect">
          <a:avLst/>
        </a:prstGeom>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4D6B6F2-3F15-4354-9223-AFBAE7044BEA}">
      <dsp:nvSpPr>
        <dsp:cNvPr id="0" name=""/>
        <dsp:cNvSpPr/>
      </dsp:nvSpPr>
      <dsp:spPr>
        <a:xfrm>
          <a:off x="1357965" y="441129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77900">
            <a:lnSpc>
              <a:spcPct val="90000"/>
            </a:lnSpc>
            <a:spcBef>
              <a:spcPct val="0"/>
            </a:spcBef>
            <a:spcAft>
              <a:spcPct val="35000"/>
            </a:spcAft>
            <a:buNone/>
          </a:pPr>
          <a:r>
            <a:rPr lang="en-US" sz="2200" kern="1200"/>
            <a:t>Failure to act on and not just review the information</a:t>
          </a:r>
        </a:p>
      </dsp:txBody>
      <dsp:txXfrm>
        <a:off x="1357965" y="4411299"/>
        <a:ext cx="4887299" cy="117572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0C89CE-BD17-5D43-9C32-0E14A1CE380B}" type="datetimeFigureOut">
              <a:rPr lang="en-US" smtClean="0"/>
              <a:t>11/9/21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6CBDC5-BDAB-FF44-A4CC-6ADC482CC6D3}" type="slidenum">
              <a:rPr lang="en-US" smtClean="0"/>
              <a:t>‹#›</a:t>
            </a:fld>
            <a:endParaRPr lang="en-US"/>
          </a:p>
        </p:txBody>
      </p:sp>
    </p:spTree>
    <p:extLst>
      <p:ext uri="{BB962C8B-B14F-4D97-AF65-F5344CB8AC3E}">
        <p14:creationId xmlns:p14="http://schemas.microsoft.com/office/powerpoint/2010/main" val="1777625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be new to monitoring and evaluation or may know a bit about it, but by the end of this training today, you will know the principles and good practices for developing a Monitoring and Evaluation Plan, and I will introduce you to a template that makes developing a Monitoring and Evaluation Plan much easier. Together, these will allow you to quickly go from "zero to hero" when writing a monitoring and evaluation plan.</a:t>
            </a:r>
          </a:p>
        </p:txBody>
      </p:sp>
      <p:sp>
        <p:nvSpPr>
          <p:cNvPr id="4" name="Slide Number Placeholder 3"/>
          <p:cNvSpPr>
            <a:spLocks noGrp="1"/>
          </p:cNvSpPr>
          <p:nvPr>
            <p:ph type="sldNum" sz="quarter" idx="5"/>
          </p:nvPr>
        </p:nvSpPr>
        <p:spPr/>
        <p:txBody>
          <a:bodyPr/>
          <a:lstStyle/>
          <a:p>
            <a:fld id="{74304892-B9D8-4EC3-BC48-8EC8F7C3A0AF}" type="slidenum">
              <a:rPr lang="hu-HU" smtClean="0"/>
              <a:pPr/>
              <a:t>1</a:t>
            </a:fld>
            <a:endParaRPr lang="hu-HU" dirty="0"/>
          </a:p>
        </p:txBody>
      </p:sp>
    </p:spTree>
    <p:extLst>
      <p:ext uri="{BB962C8B-B14F-4D97-AF65-F5344CB8AC3E}">
        <p14:creationId xmlns:p14="http://schemas.microsoft.com/office/powerpoint/2010/main" val="4291654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are going to break into small groups for 10 minutes. The link to the exercise be in the chat in a moment. I want you to look over a jumbled list of 15 outcomes and outputs and decide which is an outcome and which is an output. Outcomes are the high-level things we want to achieve like the 17 SCA Organizational metrics that underly TNC’s 2030 Goals. Outputs are deliverables that contribute to the outcomes. I will put the link to the exercise in the chat.</a:t>
            </a:r>
          </a:p>
          <a:p>
            <a:r>
              <a:rPr lang="en-US" dirty="0"/>
              <a:t>https://</a:t>
            </a:r>
            <a:r>
              <a:rPr lang="en-US" dirty="0" err="1"/>
              <a:t>tnc.box.com</a:t>
            </a:r>
            <a:r>
              <a:rPr lang="en-US" dirty="0"/>
              <a:t>/s/3ljmb1lj4fgp964mhg6qo80b2uyvqjfj</a:t>
            </a:r>
          </a:p>
          <a:p>
            <a:r>
              <a:rPr lang="en-US" dirty="0"/>
              <a:t>Any questions on this?</a:t>
            </a:r>
          </a:p>
        </p:txBody>
      </p:sp>
      <p:sp>
        <p:nvSpPr>
          <p:cNvPr id="4" name="Slide Number Placeholder 3"/>
          <p:cNvSpPr>
            <a:spLocks noGrp="1"/>
          </p:cNvSpPr>
          <p:nvPr>
            <p:ph type="sldNum" sz="quarter" idx="5"/>
          </p:nvPr>
        </p:nvSpPr>
        <p:spPr/>
        <p:txBody>
          <a:bodyPr/>
          <a:lstStyle/>
          <a:p>
            <a:fld id="{74304892-B9D8-4EC3-BC48-8EC8F7C3A0AF}" type="slidenum">
              <a:rPr lang="hu-HU" smtClean="0"/>
              <a:pPr/>
              <a:t>10</a:t>
            </a:fld>
            <a:endParaRPr lang="hu-HU" dirty="0"/>
          </a:p>
        </p:txBody>
      </p:sp>
    </p:spTree>
    <p:extLst>
      <p:ext uri="{BB962C8B-B14F-4D97-AF65-F5344CB8AC3E}">
        <p14:creationId xmlns:p14="http://schemas.microsoft.com/office/powerpoint/2010/main" val="2828645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curated list of guides and examples. We'll share these slide with participants after the call so you can access these easily. </a:t>
            </a:r>
          </a:p>
        </p:txBody>
      </p:sp>
      <p:sp>
        <p:nvSpPr>
          <p:cNvPr id="4" name="Slide Number Placeholder 3"/>
          <p:cNvSpPr>
            <a:spLocks noGrp="1"/>
          </p:cNvSpPr>
          <p:nvPr>
            <p:ph type="sldNum" sz="quarter" idx="5"/>
          </p:nvPr>
        </p:nvSpPr>
        <p:spPr/>
        <p:txBody>
          <a:bodyPr/>
          <a:lstStyle/>
          <a:p>
            <a:fld id="{74304892-B9D8-4EC3-BC48-8EC8F7C3A0AF}" type="slidenum">
              <a:rPr lang="hu-HU" smtClean="0"/>
              <a:pPr/>
              <a:t>11</a:t>
            </a:fld>
            <a:endParaRPr lang="hu-HU" dirty="0"/>
          </a:p>
        </p:txBody>
      </p:sp>
    </p:spTree>
    <p:extLst>
      <p:ext uri="{BB962C8B-B14F-4D97-AF65-F5344CB8AC3E}">
        <p14:creationId xmlns:p14="http://schemas.microsoft.com/office/powerpoint/2010/main" val="19211864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you know how to go from "zero to hero" when developing your monitoring and evaluation plan, and now you know how to save the lands and waters on which all life depends using monitoring and evaluation. Okay maybe not that last point. But I hope you now know why we do M&amp;E, several key principles of M&amp;E like how to fund it and how much funding you need, building vs buying M&amp;E capacity, integrating equity, an overview of the M&amp;E process itself, and the 4 most common lethal mistakes in monitoring and evaluation. Any questions about what we have covered thus far before we take a detailed look at the template for the MEL Plan?</a:t>
            </a:r>
          </a:p>
        </p:txBody>
      </p:sp>
      <p:sp>
        <p:nvSpPr>
          <p:cNvPr id="4" name="Slide Number Placeholder 3"/>
          <p:cNvSpPr>
            <a:spLocks noGrp="1"/>
          </p:cNvSpPr>
          <p:nvPr>
            <p:ph type="sldNum" sz="quarter" idx="5"/>
          </p:nvPr>
        </p:nvSpPr>
        <p:spPr/>
        <p:txBody>
          <a:bodyPr/>
          <a:lstStyle/>
          <a:p>
            <a:fld id="{74304892-B9D8-4EC3-BC48-8EC8F7C3A0AF}" type="slidenum">
              <a:rPr lang="hu-HU" smtClean="0"/>
              <a:pPr/>
              <a:t>12</a:t>
            </a:fld>
            <a:endParaRPr lang="hu-HU" dirty="0"/>
          </a:p>
        </p:txBody>
      </p:sp>
    </p:spTree>
    <p:extLst>
      <p:ext uri="{BB962C8B-B14F-4D97-AF65-F5344CB8AC3E}">
        <p14:creationId xmlns:p14="http://schemas.microsoft.com/office/powerpoint/2010/main" val="3790169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start with an overview of what’s in a monitoring and evaluation plan. Note the top-level headings here. A monitoring and evaluation plan has a summary, an introduction, and a theory of change. It then looks in-depth at monitoring, evaluation, and learning before detailing the responsibilities, timeline, and budget for monitoring and evaluation. We will cover these headings in more detail later, but first, let’s take a step back and look at why we do monitoring and evaluation in the first place.</a:t>
            </a:r>
          </a:p>
        </p:txBody>
      </p:sp>
      <p:sp>
        <p:nvSpPr>
          <p:cNvPr id="4" name="Slide Number Placeholder 3"/>
          <p:cNvSpPr>
            <a:spLocks noGrp="1"/>
          </p:cNvSpPr>
          <p:nvPr>
            <p:ph type="sldNum" sz="quarter" idx="5"/>
          </p:nvPr>
        </p:nvSpPr>
        <p:spPr/>
        <p:txBody>
          <a:bodyPr/>
          <a:lstStyle/>
          <a:p>
            <a:fld id="{8F6CBDC5-BDAB-FF44-A4CC-6ADC482CC6D3}" type="slidenum">
              <a:rPr lang="en-US" smtClean="0"/>
              <a:t>2</a:t>
            </a:fld>
            <a:endParaRPr lang="en-US"/>
          </a:p>
        </p:txBody>
      </p:sp>
    </p:spTree>
    <p:extLst>
      <p:ext uri="{BB962C8B-B14F-4D97-AF65-F5344CB8AC3E}">
        <p14:creationId xmlns:p14="http://schemas.microsoft.com/office/powerpoint/2010/main" val="3237368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TNC, we do monitoring and evaluation because it enables managing for outcomes, adaptive management, accountability, learning, improved outcomes, and replication. Roughly in that order in fact. Here are some words to walk away with: what gets measured gets managed. This is the single best answer to why M&amp;E: because what gets measured gets managed. Any questions on why we do monitoring and evaluation?</a:t>
            </a:r>
          </a:p>
        </p:txBody>
      </p:sp>
      <p:sp>
        <p:nvSpPr>
          <p:cNvPr id="4" name="Slide Number Placeholder 3"/>
          <p:cNvSpPr>
            <a:spLocks noGrp="1"/>
          </p:cNvSpPr>
          <p:nvPr>
            <p:ph type="sldNum" sz="quarter" idx="5"/>
          </p:nvPr>
        </p:nvSpPr>
        <p:spPr/>
        <p:txBody>
          <a:bodyPr/>
          <a:lstStyle/>
          <a:p>
            <a:fld id="{74304892-B9D8-4EC3-BC48-8EC8F7C3A0AF}" type="slidenum">
              <a:rPr lang="hu-HU" smtClean="0"/>
              <a:pPr/>
              <a:t>3</a:t>
            </a:fld>
            <a:endParaRPr lang="hu-HU" dirty="0"/>
          </a:p>
        </p:txBody>
      </p:sp>
    </p:spTree>
    <p:extLst>
      <p:ext uri="{BB962C8B-B14F-4D97-AF65-F5344CB8AC3E}">
        <p14:creationId xmlns:p14="http://schemas.microsoft.com/office/powerpoint/2010/main" val="3994121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the first principle of monitoring and evaluation (or M&amp;E) I want to touch on: How to fund M&amp;E in the longer term. The key to funding M&amp;E work is building it in during the project design and budgeting. In recent years, the Africa region of TNC has been able to build a lot of M&amp;E capacity because the region has one person who ensures M&amp;E gets built into every new project design and budget. It took the Africa region several years to build a pipeline of M&amp;E funding but once the M&amp;E “pump” is primed with a lead M&amp;E person, it can be self sustaining in the longer term.</a:t>
            </a:r>
          </a:p>
        </p:txBody>
      </p:sp>
      <p:sp>
        <p:nvSpPr>
          <p:cNvPr id="4" name="Slide Number Placeholder 3"/>
          <p:cNvSpPr>
            <a:spLocks noGrp="1"/>
          </p:cNvSpPr>
          <p:nvPr>
            <p:ph type="sldNum" sz="quarter" idx="5"/>
          </p:nvPr>
        </p:nvSpPr>
        <p:spPr/>
        <p:txBody>
          <a:bodyPr/>
          <a:lstStyle/>
          <a:p>
            <a:fld id="{8F6CBDC5-BDAB-FF44-A4CC-6ADC482CC6D3}" type="slidenum">
              <a:rPr lang="en-US" smtClean="0"/>
              <a:t>4</a:t>
            </a:fld>
            <a:endParaRPr lang="en-US"/>
          </a:p>
        </p:txBody>
      </p:sp>
    </p:spTree>
    <p:extLst>
      <p:ext uri="{BB962C8B-B14F-4D97-AF65-F5344CB8AC3E}">
        <p14:creationId xmlns:p14="http://schemas.microsoft.com/office/powerpoint/2010/main" val="1046605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brings up the question, how much should I invest in M&amp;E for a project? The short answer is about 10% of the total project cost. If you want to read the longer and more accurate answer, I will put a link in the chat: </a:t>
            </a:r>
          </a:p>
          <a:p>
            <a:r>
              <a:rPr lang="en-US" dirty="0"/>
              <a:t>https://</a:t>
            </a:r>
            <a:r>
              <a:rPr lang="en-US" dirty="0" err="1"/>
              <a:t>tnc.box.com</a:t>
            </a:r>
            <a:r>
              <a:rPr lang="en-US" dirty="0"/>
              <a:t>/s/lwwhfh4qr1n71zyghfa1kmyn9ki195a4 </a:t>
            </a:r>
          </a:p>
          <a:p>
            <a:r>
              <a:rPr lang="en-US" dirty="0"/>
              <a:t>10% is a rule of thumb. If you invest 10% of total project costs in M&amp;E, this is sufficient for most project unless they are really large or really small projects. Really large project will need less than 10% and really small projects will need more than 10%. Any questions on how to fund M&amp;E work or how much to invest in M&amp;E?</a:t>
            </a:r>
          </a:p>
        </p:txBody>
      </p:sp>
      <p:sp>
        <p:nvSpPr>
          <p:cNvPr id="4" name="Slide Number Placeholder 3"/>
          <p:cNvSpPr>
            <a:spLocks noGrp="1"/>
          </p:cNvSpPr>
          <p:nvPr>
            <p:ph type="sldNum" sz="quarter" idx="5"/>
          </p:nvPr>
        </p:nvSpPr>
        <p:spPr/>
        <p:txBody>
          <a:bodyPr/>
          <a:lstStyle/>
          <a:p>
            <a:fld id="{8F6CBDC5-BDAB-FF44-A4CC-6ADC482CC6D3}" type="slidenum">
              <a:rPr lang="en-US" smtClean="0"/>
              <a:t>5</a:t>
            </a:fld>
            <a:endParaRPr lang="en-US"/>
          </a:p>
        </p:txBody>
      </p:sp>
    </p:spTree>
    <p:extLst>
      <p:ext uri="{BB962C8B-B14F-4D97-AF65-F5344CB8AC3E}">
        <p14:creationId xmlns:p14="http://schemas.microsoft.com/office/powerpoint/2010/main" val="1534884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our second principle of M&amp;E: decide if you will buy or build M&amp;E capacity. Once a team has funds for M&amp;E, there are pros and cons to buying M&amp;E capacity by hiring a contractor to do the work versus building M&amp;E capacity by hiring staff. Buying M&amp;E capacity is the quickest way to get started on monitoring and evaluation work, and the obligation to pay for M&amp;E usually ends when the project ends. But the M&amp;E contractors take their learning and knowledge with them, and some contractors can be focused on maximizing their profits, so they do the minimum M&amp;E so they can save costs. In my experience, when hiring contractors to do M&amp;E, quality is often an issue and project learning and adaptive management are much harder to do. Building M&amp;E capacity by hiring staff takes more time, but it builds long-term capacity. It also shortens the feedback loops for project learning and adaptive management because the M&amp;E person is already part of the project team. Our default choice at TNC should be to build M&amp;E capacity wherever possible. This will made us a stronger and better organization. So build rather than buy if you have the option. Any questions on this?</a:t>
            </a:r>
          </a:p>
        </p:txBody>
      </p:sp>
      <p:sp>
        <p:nvSpPr>
          <p:cNvPr id="4" name="Slide Number Placeholder 3"/>
          <p:cNvSpPr>
            <a:spLocks noGrp="1"/>
          </p:cNvSpPr>
          <p:nvPr>
            <p:ph type="sldNum" sz="quarter" idx="5"/>
          </p:nvPr>
        </p:nvSpPr>
        <p:spPr/>
        <p:txBody>
          <a:bodyPr/>
          <a:lstStyle/>
          <a:p>
            <a:fld id="{8F6CBDC5-BDAB-FF44-A4CC-6ADC482CC6D3}" type="slidenum">
              <a:rPr lang="en-US" smtClean="0"/>
              <a:t>6</a:t>
            </a:fld>
            <a:endParaRPr lang="en-US"/>
          </a:p>
        </p:txBody>
      </p:sp>
    </p:spTree>
    <p:extLst>
      <p:ext uri="{BB962C8B-B14F-4D97-AF65-F5344CB8AC3E}">
        <p14:creationId xmlns:p14="http://schemas.microsoft.com/office/powerpoint/2010/main" val="4154569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have a whole slide on building in equity. It should be part of everything we do. We need to do FPIC whenever we are working with local communities or indigenous peoples. FPIC stand for: free, prior and informed consent. But here’s how you make FPIC far better: change consent to collaboration so that is is free, prior and informed collaboration. It's a partnership in other words! This will be far more socially sustainable than mere consent. That's the first point. The second point is develop indicators in collaboration with the local community. T</a:t>
            </a:r>
            <a:r>
              <a:rPr lang="en-US" sz="1200" b="0" i="0" u="none" strike="noStrike" kern="1200" dirty="0">
                <a:solidFill>
                  <a:schemeClr val="tx1"/>
                </a:solidFill>
                <a:effectLst/>
                <a:latin typeface="+mn-lt"/>
                <a:ea typeface="+mn-ea"/>
                <a:cs typeface="+mn-cs"/>
              </a:rPr>
              <a:t>he people closest to the outcomes will be the best judge of what’s viable. I</a:t>
            </a:r>
            <a:r>
              <a:rPr lang="en-US" dirty="0"/>
              <a:t>f the team is doing a household survey or focus group discussions, they need to get Human Subject Research clearance from the Office of the Chief Scientist. This usually takes a day or two and the forms on are Connect. If the team chooses an evaluation design that includes control communities, they need to ensure that control groups benefit from the project in some way. Finally, we should always disaggregate all the people data we collected by sex and age. We want to ensure our projects don’t make certain people, like female-headed households or the elderly, worse off. As mentioned at the beginning of the call today, our new human rights guide is an excellent resource when thinking about equity. Any questions on building in equity.</a:t>
            </a:r>
          </a:p>
        </p:txBody>
      </p:sp>
      <p:sp>
        <p:nvSpPr>
          <p:cNvPr id="4" name="Slide Number Placeholder 3"/>
          <p:cNvSpPr>
            <a:spLocks noGrp="1"/>
          </p:cNvSpPr>
          <p:nvPr>
            <p:ph type="sldNum" sz="quarter" idx="5"/>
          </p:nvPr>
        </p:nvSpPr>
        <p:spPr/>
        <p:txBody>
          <a:bodyPr/>
          <a:lstStyle/>
          <a:p>
            <a:fld id="{74304892-B9D8-4EC3-BC48-8EC8F7C3A0AF}" type="slidenum">
              <a:rPr lang="hu-HU" smtClean="0"/>
              <a:pPr/>
              <a:t>7</a:t>
            </a:fld>
            <a:endParaRPr lang="hu-HU" dirty="0"/>
          </a:p>
        </p:txBody>
      </p:sp>
    </p:spTree>
    <p:extLst>
      <p:ext uri="{BB962C8B-B14F-4D97-AF65-F5344CB8AC3E}">
        <p14:creationId xmlns:p14="http://schemas.microsoft.com/office/powerpoint/2010/main" val="1524107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look at the M&amp;E process itself. While TNC does not have specific guidance on the M&amp;E process or the “framework” as they call it in this illustration here, the steps you see here are widely followed. Start with defining the scope of the M&amp;E: how much funding is available and for how many years. Then develop your theory of change. After this, you define one or more evaluation questions you want to answer at the end of the project. You then develop a monitoring and evaluation plan that includes data collection and management, data analysis, learning, reporting and dissemination, and an implementation plan for the M&amp;E work. This is the process used by many organizations for creating Monitoring and Evaluation Plans. Any questions on the process?</a:t>
            </a:r>
          </a:p>
        </p:txBody>
      </p:sp>
      <p:sp>
        <p:nvSpPr>
          <p:cNvPr id="4" name="Slide Number Placeholder 3"/>
          <p:cNvSpPr>
            <a:spLocks noGrp="1"/>
          </p:cNvSpPr>
          <p:nvPr>
            <p:ph type="sldNum" sz="quarter" idx="5"/>
          </p:nvPr>
        </p:nvSpPr>
        <p:spPr/>
        <p:txBody>
          <a:bodyPr/>
          <a:lstStyle/>
          <a:p>
            <a:fld id="{74304892-B9D8-4EC3-BC48-8EC8F7C3A0AF}" type="slidenum">
              <a:rPr lang="hu-HU" smtClean="0"/>
              <a:pPr/>
              <a:t>8</a:t>
            </a:fld>
            <a:endParaRPr lang="hu-HU" dirty="0"/>
          </a:p>
        </p:txBody>
      </p:sp>
    </p:spTree>
    <p:extLst>
      <p:ext uri="{BB962C8B-B14F-4D97-AF65-F5344CB8AC3E}">
        <p14:creationId xmlns:p14="http://schemas.microsoft.com/office/powerpoint/2010/main" val="1664484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About 3 years ago, I was the lead author of a guide to monitoring and evaluating water funds. The guide’s co-authors had a combined 124 years of monitoring and evaluation experience. We synthesized all these years of experience into the 4 most common mistakes that can kill monitoring and evaluation efforts. The first is one I’m sure you all know to avoid: poor communication between partners. The second is a vague project goal and/or poor evaluation design. If the goal of the project is not clear or the project has many goals, it is hard to know what to evaluate. So nothing gets evaluated, or the wrong things get evaluated. Also, project teams need to decide on the evaluation design upfront and document this in the M&amp;E Plan. The last two lethal mistakes are related. The first is failure to turn the data collected into usable information. The second is even once the data are turned into usable information, project teams need to act on this information by adaptively managing project activities. There is often inertia on teams to keep doing the same activities rather than look at the M&amp;E information and potentially change how activities are implemented. We talk about adaptive management, but for a variety of reasons, not a lot of projects actually do adaptive management. If you can avoid these 4 mistakes, your chances of having a project with excellent outcomes is high. Any questions on this?</a:t>
            </a:r>
          </a:p>
        </p:txBody>
      </p:sp>
      <p:sp>
        <p:nvSpPr>
          <p:cNvPr id="4" name="Slide Number Placeholder 3"/>
          <p:cNvSpPr>
            <a:spLocks noGrp="1"/>
          </p:cNvSpPr>
          <p:nvPr>
            <p:ph type="sldNum" sz="quarter" idx="5"/>
          </p:nvPr>
        </p:nvSpPr>
        <p:spPr/>
        <p:txBody>
          <a:bodyPr/>
          <a:lstStyle/>
          <a:p>
            <a:fld id="{8F6CBDC5-BDAB-FF44-A4CC-6ADC482CC6D3}" type="slidenum">
              <a:rPr lang="en-US" smtClean="0"/>
              <a:t>9</a:t>
            </a:fld>
            <a:endParaRPr lang="en-US"/>
          </a:p>
        </p:txBody>
      </p:sp>
    </p:spTree>
    <p:extLst>
      <p:ext uri="{BB962C8B-B14F-4D97-AF65-F5344CB8AC3E}">
        <p14:creationId xmlns:p14="http://schemas.microsoft.com/office/powerpoint/2010/main" val="2064971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6685D-BF1A-9743-B749-E6CE633E0D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F3B0C5-3BAC-9E4A-99F2-77AE1FE020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793BF4-A2DC-F543-A690-9485866417C5}"/>
              </a:ext>
            </a:extLst>
          </p:cNvPr>
          <p:cNvSpPr>
            <a:spLocks noGrp="1"/>
          </p:cNvSpPr>
          <p:nvPr>
            <p:ph type="dt" sz="half" idx="10"/>
          </p:nvPr>
        </p:nvSpPr>
        <p:spPr/>
        <p:txBody>
          <a:bodyPr/>
          <a:lstStyle/>
          <a:p>
            <a:fld id="{25E8174B-C1FF-CC43-94D5-D1520E245634}" type="datetimeFigureOut">
              <a:rPr lang="en-US" smtClean="0"/>
              <a:t>11/9/21</a:t>
            </a:fld>
            <a:endParaRPr lang="en-US"/>
          </a:p>
        </p:txBody>
      </p:sp>
      <p:sp>
        <p:nvSpPr>
          <p:cNvPr id="5" name="Footer Placeholder 4">
            <a:extLst>
              <a:ext uri="{FF2B5EF4-FFF2-40B4-BE49-F238E27FC236}">
                <a16:creationId xmlns:a16="http://schemas.microsoft.com/office/drawing/2014/main" id="{26790DE9-097B-7D49-A919-FCD4E00548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36D3A7-3D0C-0647-ACB9-31DB2A88BD56}"/>
              </a:ext>
            </a:extLst>
          </p:cNvPr>
          <p:cNvSpPr>
            <a:spLocks noGrp="1"/>
          </p:cNvSpPr>
          <p:nvPr>
            <p:ph type="sldNum" sz="quarter" idx="12"/>
          </p:nvPr>
        </p:nvSpPr>
        <p:spPr/>
        <p:txBody>
          <a:bodyPr/>
          <a:lstStyle/>
          <a:p>
            <a:fld id="{60EE1DB9-8C6F-0D4C-95F5-03A4E76523E4}" type="slidenum">
              <a:rPr lang="en-US" smtClean="0"/>
              <a:t>‹#›</a:t>
            </a:fld>
            <a:endParaRPr lang="en-US"/>
          </a:p>
        </p:txBody>
      </p:sp>
    </p:spTree>
    <p:extLst>
      <p:ext uri="{BB962C8B-B14F-4D97-AF65-F5344CB8AC3E}">
        <p14:creationId xmlns:p14="http://schemas.microsoft.com/office/powerpoint/2010/main" val="2478049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9F0D5-6AA7-3F44-861A-F4B1A85043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B5A079-F9F7-244F-8FB4-0C53500F6B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9077BB-20CF-C44C-B24D-2260B5A6F583}"/>
              </a:ext>
            </a:extLst>
          </p:cNvPr>
          <p:cNvSpPr>
            <a:spLocks noGrp="1"/>
          </p:cNvSpPr>
          <p:nvPr>
            <p:ph type="dt" sz="half" idx="10"/>
          </p:nvPr>
        </p:nvSpPr>
        <p:spPr/>
        <p:txBody>
          <a:bodyPr/>
          <a:lstStyle/>
          <a:p>
            <a:fld id="{25E8174B-C1FF-CC43-94D5-D1520E245634}" type="datetimeFigureOut">
              <a:rPr lang="en-US" smtClean="0"/>
              <a:t>11/9/21</a:t>
            </a:fld>
            <a:endParaRPr lang="en-US"/>
          </a:p>
        </p:txBody>
      </p:sp>
      <p:sp>
        <p:nvSpPr>
          <p:cNvPr id="5" name="Footer Placeholder 4">
            <a:extLst>
              <a:ext uri="{FF2B5EF4-FFF2-40B4-BE49-F238E27FC236}">
                <a16:creationId xmlns:a16="http://schemas.microsoft.com/office/drawing/2014/main" id="{979E2E73-664F-2041-9C1A-C6C649CDB1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020206-07C5-5A4E-ACDA-B629DF95635E}"/>
              </a:ext>
            </a:extLst>
          </p:cNvPr>
          <p:cNvSpPr>
            <a:spLocks noGrp="1"/>
          </p:cNvSpPr>
          <p:nvPr>
            <p:ph type="sldNum" sz="quarter" idx="12"/>
          </p:nvPr>
        </p:nvSpPr>
        <p:spPr/>
        <p:txBody>
          <a:bodyPr/>
          <a:lstStyle/>
          <a:p>
            <a:fld id="{60EE1DB9-8C6F-0D4C-95F5-03A4E76523E4}" type="slidenum">
              <a:rPr lang="en-US" smtClean="0"/>
              <a:t>‹#›</a:t>
            </a:fld>
            <a:endParaRPr lang="en-US"/>
          </a:p>
        </p:txBody>
      </p:sp>
    </p:spTree>
    <p:extLst>
      <p:ext uri="{BB962C8B-B14F-4D97-AF65-F5344CB8AC3E}">
        <p14:creationId xmlns:p14="http://schemas.microsoft.com/office/powerpoint/2010/main" val="879481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D6CF2F-14AC-D948-BB18-E7D7F07FE0D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2C7B4D-F58B-7240-BCB8-FF2252A065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737F97-6503-1242-9B34-A4F78FAA050A}"/>
              </a:ext>
            </a:extLst>
          </p:cNvPr>
          <p:cNvSpPr>
            <a:spLocks noGrp="1"/>
          </p:cNvSpPr>
          <p:nvPr>
            <p:ph type="dt" sz="half" idx="10"/>
          </p:nvPr>
        </p:nvSpPr>
        <p:spPr/>
        <p:txBody>
          <a:bodyPr/>
          <a:lstStyle/>
          <a:p>
            <a:fld id="{25E8174B-C1FF-CC43-94D5-D1520E245634}" type="datetimeFigureOut">
              <a:rPr lang="en-US" smtClean="0"/>
              <a:t>11/9/21</a:t>
            </a:fld>
            <a:endParaRPr lang="en-US"/>
          </a:p>
        </p:txBody>
      </p:sp>
      <p:sp>
        <p:nvSpPr>
          <p:cNvPr id="5" name="Footer Placeholder 4">
            <a:extLst>
              <a:ext uri="{FF2B5EF4-FFF2-40B4-BE49-F238E27FC236}">
                <a16:creationId xmlns:a16="http://schemas.microsoft.com/office/drawing/2014/main" id="{63F098BF-1F6D-6D4C-9360-9BF4876369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D6FB47-E0C7-A74F-A35B-BBDC8D89E54B}"/>
              </a:ext>
            </a:extLst>
          </p:cNvPr>
          <p:cNvSpPr>
            <a:spLocks noGrp="1"/>
          </p:cNvSpPr>
          <p:nvPr>
            <p:ph type="sldNum" sz="quarter" idx="12"/>
          </p:nvPr>
        </p:nvSpPr>
        <p:spPr/>
        <p:txBody>
          <a:bodyPr/>
          <a:lstStyle/>
          <a:p>
            <a:fld id="{60EE1DB9-8C6F-0D4C-95F5-03A4E76523E4}" type="slidenum">
              <a:rPr lang="en-US" smtClean="0"/>
              <a:t>‹#›</a:t>
            </a:fld>
            <a:endParaRPr lang="en-US"/>
          </a:p>
        </p:txBody>
      </p:sp>
    </p:spTree>
    <p:extLst>
      <p:ext uri="{BB962C8B-B14F-4D97-AF65-F5344CB8AC3E}">
        <p14:creationId xmlns:p14="http://schemas.microsoft.com/office/powerpoint/2010/main" val="3161325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tro_WhiteBar">
    <p:spTree>
      <p:nvGrpSpPr>
        <p:cNvPr id="1" name=""/>
        <p:cNvGrpSpPr/>
        <p:nvPr/>
      </p:nvGrpSpPr>
      <p:grpSpPr>
        <a:xfrm>
          <a:off x="0" y="0"/>
          <a:ext cx="0" cy="0"/>
          <a:chOff x="0" y="0"/>
          <a:chExt cx="0" cy="0"/>
        </a:xfrm>
      </p:grpSpPr>
      <p:sp>
        <p:nvSpPr>
          <p:cNvPr id="11" name="Picture Placeholder 10"/>
          <p:cNvSpPr>
            <a:spLocks noGrp="1"/>
          </p:cNvSpPr>
          <p:nvPr>
            <p:ph type="pic" sz="quarter" idx="27" hasCustomPrompt="1"/>
          </p:nvPr>
        </p:nvSpPr>
        <p:spPr>
          <a:xfrm>
            <a:off x="0" y="4"/>
            <a:ext cx="12192000" cy="5545667"/>
          </a:xfrm>
        </p:spPr>
        <p:txBody>
          <a:bodyPr/>
          <a:lstStyle/>
          <a:p>
            <a:r>
              <a:rPr lang="en-US" dirty="0"/>
              <a:t> </a:t>
            </a:r>
          </a:p>
        </p:txBody>
      </p:sp>
    </p:spTree>
    <p:extLst>
      <p:ext uri="{BB962C8B-B14F-4D97-AF65-F5344CB8AC3E}">
        <p14:creationId xmlns:p14="http://schemas.microsoft.com/office/powerpoint/2010/main" val="199572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704C3-A2CD-464C-85BF-7CFDEBEA7C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8325FA-DA38-674F-A21F-4B9DF55D33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76F5F-64C5-4C48-8C68-4960C082AE3F}"/>
              </a:ext>
            </a:extLst>
          </p:cNvPr>
          <p:cNvSpPr>
            <a:spLocks noGrp="1"/>
          </p:cNvSpPr>
          <p:nvPr>
            <p:ph type="dt" sz="half" idx="10"/>
          </p:nvPr>
        </p:nvSpPr>
        <p:spPr/>
        <p:txBody>
          <a:bodyPr/>
          <a:lstStyle/>
          <a:p>
            <a:fld id="{25E8174B-C1FF-CC43-94D5-D1520E245634}" type="datetimeFigureOut">
              <a:rPr lang="en-US" smtClean="0"/>
              <a:t>11/9/21</a:t>
            </a:fld>
            <a:endParaRPr lang="en-US"/>
          </a:p>
        </p:txBody>
      </p:sp>
      <p:sp>
        <p:nvSpPr>
          <p:cNvPr id="5" name="Footer Placeholder 4">
            <a:extLst>
              <a:ext uri="{FF2B5EF4-FFF2-40B4-BE49-F238E27FC236}">
                <a16:creationId xmlns:a16="http://schemas.microsoft.com/office/drawing/2014/main" id="{5D80E268-FA2F-B94D-A25F-2D19C7EB1A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B04A28-EDA7-D449-A198-5784A68C56F4}"/>
              </a:ext>
            </a:extLst>
          </p:cNvPr>
          <p:cNvSpPr>
            <a:spLocks noGrp="1"/>
          </p:cNvSpPr>
          <p:nvPr>
            <p:ph type="sldNum" sz="quarter" idx="12"/>
          </p:nvPr>
        </p:nvSpPr>
        <p:spPr/>
        <p:txBody>
          <a:bodyPr/>
          <a:lstStyle/>
          <a:p>
            <a:fld id="{60EE1DB9-8C6F-0D4C-95F5-03A4E76523E4}" type="slidenum">
              <a:rPr lang="en-US" smtClean="0"/>
              <a:t>‹#›</a:t>
            </a:fld>
            <a:endParaRPr lang="en-US"/>
          </a:p>
        </p:txBody>
      </p:sp>
    </p:spTree>
    <p:extLst>
      <p:ext uri="{BB962C8B-B14F-4D97-AF65-F5344CB8AC3E}">
        <p14:creationId xmlns:p14="http://schemas.microsoft.com/office/powerpoint/2010/main" val="2388063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2FC98-F0D0-E94A-80E0-2B892F46FB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0DD21A-D66D-7A47-A4DA-5F1EA9C8D2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33C59F-D9BE-7845-90D4-FDBAE17FF089}"/>
              </a:ext>
            </a:extLst>
          </p:cNvPr>
          <p:cNvSpPr>
            <a:spLocks noGrp="1"/>
          </p:cNvSpPr>
          <p:nvPr>
            <p:ph type="dt" sz="half" idx="10"/>
          </p:nvPr>
        </p:nvSpPr>
        <p:spPr/>
        <p:txBody>
          <a:bodyPr/>
          <a:lstStyle/>
          <a:p>
            <a:fld id="{25E8174B-C1FF-CC43-94D5-D1520E245634}" type="datetimeFigureOut">
              <a:rPr lang="en-US" smtClean="0"/>
              <a:t>11/9/21</a:t>
            </a:fld>
            <a:endParaRPr lang="en-US"/>
          </a:p>
        </p:txBody>
      </p:sp>
      <p:sp>
        <p:nvSpPr>
          <p:cNvPr id="5" name="Footer Placeholder 4">
            <a:extLst>
              <a:ext uri="{FF2B5EF4-FFF2-40B4-BE49-F238E27FC236}">
                <a16:creationId xmlns:a16="http://schemas.microsoft.com/office/drawing/2014/main" id="{F113A410-D471-DB4E-A4FD-2F97924BFE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AAB332-B52D-B841-BA0A-3FC50B1160AA}"/>
              </a:ext>
            </a:extLst>
          </p:cNvPr>
          <p:cNvSpPr>
            <a:spLocks noGrp="1"/>
          </p:cNvSpPr>
          <p:nvPr>
            <p:ph type="sldNum" sz="quarter" idx="12"/>
          </p:nvPr>
        </p:nvSpPr>
        <p:spPr/>
        <p:txBody>
          <a:bodyPr/>
          <a:lstStyle/>
          <a:p>
            <a:fld id="{60EE1DB9-8C6F-0D4C-95F5-03A4E76523E4}" type="slidenum">
              <a:rPr lang="en-US" smtClean="0"/>
              <a:t>‹#›</a:t>
            </a:fld>
            <a:endParaRPr lang="en-US"/>
          </a:p>
        </p:txBody>
      </p:sp>
    </p:spTree>
    <p:extLst>
      <p:ext uri="{BB962C8B-B14F-4D97-AF65-F5344CB8AC3E}">
        <p14:creationId xmlns:p14="http://schemas.microsoft.com/office/powerpoint/2010/main" val="881045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2C464-4EC8-444D-AD0B-27D6B0E35D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D3669F-0A5E-444D-B16A-6996B72693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CE910A-ADD6-1A4A-922C-FBAF626AAF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58D4E5-34A9-114D-A2BD-E4C94D41254F}"/>
              </a:ext>
            </a:extLst>
          </p:cNvPr>
          <p:cNvSpPr>
            <a:spLocks noGrp="1"/>
          </p:cNvSpPr>
          <p:nvPr>
            <p:ph type="dt" sz="half" idx="10"/>
          </p:nvPr>
        </p:nvSpPr>
        <p:spPr/>
        <p:txBody>
          <a:bodyPr/>
          <a:lstStyle/>
          <a:p>
            <a:fld id="{25E8174B-C1FF-CC43-94D5-D1520E245634}" type="datetimeFigureOut">
              <a:rPr lang="en-US" smtClean="0"/>
              <a:t>11/9/21</a:t>
            </a:fld>
            <a:endParaRPr lang="en-US"/>
          </a:p>
        </p:txBody>
      </p:sp>
      <p:sp>
        <p:nvSpPr>
          <p:cNvPr id="6" name="Footer Placeholder 5">
            <a:extLst>
              <a:ext uri="{FF2B5EF4-FFF2-40B4-BE49-F238E27FC236}">
                <a16:creationId xmlns:a16="http://schemas.microsoft.com/office/drawing/2014/main" id="{B6902193-9784-714A-8CAE-CC65582D2B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579F3E-FC59-8745-A7D1-9BB769755481}"/>
              </a:ext>
            </a:extLst>
          </p:cNvPr>
          <p:cNvSpPr>
            <a:spLocks noGrp="1"/>
          </p:cNvSpPr>
          <p:nvPr>
            <p:ph type="sldNum" sz="quarter" idx="12"/>
          </p:nvPr>
        </p:nvSpPr>
        <p:spPr/>
        <p:txBody>
          <a:bodyPr/>
          <a:lstStyle/>
          <a:p>
            <a:fld id="{60EE1DB9-8C6F-0D4C-95F5-03A4E76523E4}" type="slidenum">
              <a:rPr lang="en-US" smtClean="0"/>
              <a:t>‹#›</a:t>
            </a:fld>
            <a:endParaRPr lang="en-US"/>
          </a:p>
        </p:txBody>
      </p:sp>
    </p:spTree>
    <p:extLst>
      <p:ext uri="{BB962C8B-B14F-4D97-AF65-F5344CB8AC3E}">
        <p14:creationId xmlns:p14="http://schemas.microsoft.com/office/powerpoint/2010/main" val="1377270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FB7D9-D7AE-C540-8370-534E54AEFE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5975D2-AEBA-D947-9975-76FE69E865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5C03A2-FEA8-2942-97C2-45D0E25D4E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7E03DC-9998-1B44-92E4-315A1A1967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44B560-3327-B54D-B05C-4B049D373B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CD0D4A-2EAD-144C-894F-D15048C70D9B}"/>
              </a:ext>
            </a:extLst>
          </p:cNvPr>
          <p:cNvSpPr>
            <a:spLocks noGrp="1"/>
          </p:cNvSpPr>
          <p:nvPr>
            <p:ph type="dt" sz="half" idx="10"/>
          </p:nvPr>
        </p:nvSpPr>
        <p:spPr/>
        <p:txBody>
          <a:bodyPr/>
          <a:lstStyle/>
          <a:p>
            <a:fld id="{25E8174B-C1FF-CC43-94D5-D1520E245634}" type="datetimeFigureOut">
              <a:rPr lang="en-US" smtClean="0"/>
              <a:t>11/9/21</a:t>
            </a:fld>
            <a:endParaRPr lang="en-US"/>
          </a:p>
        </p:txBody>
      </p:sp>
      <p:sp>
        <p:nvSpPr>
          <p:cNvPr id="8" name="Footer Placeholder 7">
            <a:extLst>
              <a:ext uri="{FF2B5EF4-FFF2-40B4-BE49-F238E27FC236}">
                <a16:creationId xmlns:a16="http://schemas.microsoft.com/office/drawing/2014/main" id="{62D2AD49-6C32-A84C-8AB0-899175E5A9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BD3EF1-12D2-A448-8105-F9BFCB003A5C}"/>
              </a:ext>
            </a:extLst>
          </p:cNvPr>
          <p:cNvSpPr>
            <a:spLocks noGrp="1"/>
          </p:cNvSpPr>
          <p:nvPr>
            <p:ph type="sldNum" sz="quarter" idx="12"/>
          </p:nvPr>
        </p:nvSpPr>
        <p:spPr/>
        <p:txBody>
          <a:bodyPr/>
          <a:lstStyle/>
          <a:p>
            <a:fld id="{60EE1DB9-8C6F-0D4C-95F5-03A4E76523E4}" type="slidenum">
              <a:rPr lang="en-US" smtClean="0"/>
              <a:t>‹#›</a:t>
            </a:fld>
            <a:endParaRPr lang="en-US"/>
          </a:p>
        </p:txBody>
      </p:sp>
    </p:spTree>
    <p:extLst>
      <p:ext uri="{BB962C8B-B14F-4D97-AF65-F5344CB8AC3E}">
        <p14:creationId xmlns:p14="http://schemas.microsoft.com/office/powerpoint/2010/main" val="1262182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6AD06-0B6A-834F-B788-AF4A535B3D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F60AB8-718C-E54A-8123-5C8969C3E22E}"/>
              </a:ext>
            </a:extLst>
          </p:cNvPr>
          <p:cNvSpPr>
            <a:spLocks noGrp="1"/>
          </p:cNvSpPr>
          <p:nvPr>
            <p:ph type="dt" sz="half" idx="10"/>
          </p:nvPr>
        </p:nvSpPr>
        <p:spPr/>
        <p:txBody>
          <a:bodyPr/>
          <a:lstStyle/>
          <a:p>
            <a:fld id="{25E8174B-C1FF-CC43-94D5-D1520E245634}" type="datetimeFigureOut">
              <a:rPr lang="en-US" smtClean="0"/>
              <a:t>11/9/21</a:t>
            </a:fld>
            <a:endParaRPr lang="en-US"/>
          </a:p>
        </p:txBody>
      </p:sp>
      <p:sp>
        <p:nvSpPr>
          <p:cNvPr id="4" name="Footer Placeholder 3">
            <a:extLst>
              <a:ext uri="{FF2B5EF4-FFF2-40B4-BE49-F238E27FC236}">
                <a16:creationId xmlns:a16="http://schemas.microsoft.com/office/drawing/2014/main" id="{8AF60C84-D9D3-DF41-A3B0-413040076F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314549-EA41-2448-B19A-F1C8FA8772EE}"/>
              </a:ext>
            </a:extLst>
          </p:cNvPr>
          <p:cNvSpPr>
            <a:spLocks noGrp="1"/>
          </p:cNvSpPr>
          <p:nvPr>
            <p:ph type="sldNum" sz="quarter" idx="12"/>
          </p:nvPr>
        </p:nvSpPr>
        <p:spPr/>
        <p:txBody>
          <a:bodyPr/>
          <a:lstStyle/>
          <a:p>
            <a:fld id="{60EE1DB9-8C6F-0D4C-95F5-03A4E76523E4}" type="slidenum">
              <a:rPr lang="en-US" smtClean="0"/>
              <a:t>‹#›</a:t>
            </a:fld>
            <a:endParaRPr lang="en-US"/>
          </a:p>
        </p:txBody>
      </p:sp>
    </p:spTree>
    <p:extLst>
      <p:ext uri="{BB962C8B-B14F-4D97-AF65-F5344CB8AC3E}">
        <p14:creationId xmlns:p14="http://schemas.microsoft.com/office/powerpoint/2010/main" val="3724309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C5B1AF-7FD5-4D4E-86BA-17F2A8B862B2}"/>
              </a:ext>
            </a:extLst>
          </p:cNvPr>
          <p:cNvSpPr>
            <a:spLocks noGrp="1"/>
          </p:cNvSpPr>
          <p:nvPr>
            <p:ph type="dt" sz="half" idx="10"/>
          </p:nvPr>
        </p:nvSpPr>
        <p:spPr/>
        <p:txBody>
          <a:bodyPr/>
          <a:lstStyle/>
          <a:p>
            <a:fld id="{25E8174B-C1FF-CC43-94D5-D1520E245634}" type="datetimeFigureOut">
              <a:rPr lang="en-US" smtClean="0"/>
              <a:t>11/9/21</a:t>
            </a:fld>
            <a:endParaRPr lang="en-US"/>
          </a:p>
        </p:txBody>
      </p:sp>
      <p:sp>
        <p:nvSpPr>
          <p:cNvPr id="3" name="Footer Placeholder 2">
            <a:extLst>
              <a:ext uri="{FF2B5EF4-FFF2-40B4-BE49-F238E27FC236}">
                <a16:creationId xmlns:a16="http://schemas.microsoft.com/office/drawing/2014/main" id="{017421B0-F8C5-914B-9E89-DDFFDB3E17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BD4117-3045-3C45-B61A-74C1194D680D}"/>
              </a:ext>
            </a:extLst>
          </p:cNvPr>
          <p:cNvSpPr>
            <a:spLocks noGrp="1"/>
          </p:cNvSpPr>
          <p:nvPr>
            <p:ph type="sldNum" sz="quarter" idx="12"/>
          </p:nvPr>
        </p:nvSpPr>
        <p:spPr/>
        <p:txBody>
          <a:bodyPr/>
          <a:lstStyle/>
          <a:p>
            <a:fld id="{60EE1DB9-8C6F-0D4C-95F5-03A4E76523E4}" type="slidenum">
              <a:rPr lang="en-US" smtClean="0"/>
              <a:t>‹#›</a:t>
            </a:fld>
            <a:endParaRPr lang="en-US"/>
          </a:p>
        </p:txBody>
      </p:sp>
    </p:spTree>
    <p:extLst>
      <p:ext uri="{BB962C8B-B14F-4D97-AF65-F5344CB8AC3E}">
        <p14:creationId xmlns:p14="http://schemas.microsoft.com/office/powerpoint/2010/main" val="378158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DE4D8-FD2E-8343-9989-047AC39B17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0A1641-D111-BE43-BF4D-7DA6AB6354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3080D7-950A-EC4B-AD90-DB586A0016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DC43CC-D528-B44E-92AE-EA8E577A3FEE}"/>
              </a:ext>
            </a:extLst>
          </p:cNvPr>
          <p:cNvSpPr>
            <a:spLocks noGrp="1"/>
          </p:cNvSpPr>
          <p:nvPr>
            <p:ph type="dt" sz="half" idx="10"/>
          </p:nvPr>
        </p:nvSpPr>
        <p:spPr/>
        <p:txBody>
          <a:bodyPr/>
          <a:lstStyle/>
          <a:p>
            <a:fld id="{25E8174B-C1FF-CC43-94D5-D1520E245634}" type="datetimeFigureOut">
              <a:rPr lang="en-US" smtClean="0"/>
              <a:t>11/9/21</a:t>
            </a:fld>
            <a:endParaRPr lang="en-US"/>
          </a:p>
        </p:txBody>
      </p:sp>
      <p:sp>
        <p:nvSpPr>
          <p:cNvPr id="6" name="Footer Placeholder 5">
            <a:extLst>
              <a:ext uri="{FF2B5EF4-FFF2-40B4-BE49-F238E27FC236}">
                <a16:creationId xmlns:a16="http://schemas.microsoft.com/office/drawing/2014/main" id="{E18F5B1C-713A-CA48-8923-DBD4200A04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8F2500-FC07-7942-B25E-1A836F0DC5B4}"/>
              </a:ext>
            </a:extLst>
          </p:cNvPr>
          <p:cNvSpPr>
            <a:spLocks noGrp="1"/>
          </p:cNvSpPr>
          <p:nvPr>
            <p:ph type="sldNum" sz="quarter" idx="12"/>
          </p:nvPr>
        </p:nvSpPr>
        <p:spPr/>
        <p:txBody>
          <a:bodyPr/>
          <a:lstStyle/>
          <a:p>
            <a:fld id="{60EE1DB9-8C6F-0D4C-95F5-03A4E76523E4}" type="slidenum">
              <a:rPr lang="en-US" smtClean="0"/>
              <a:t>‹#›</a:t>
            </a:fld>
            <a:endParaRPr lang="en-US"/>
          </a:p>
        </p:txBody>
      </p:sp>
    </p:spTree>
    <p:extLst>
      <p:ext uri="{BB962C8B-B14F-4D97-AF65-F5344CB8AC3E}">
        <p14:creationId xmlns:p14="http://schemas.microsoft.com/office/powerpoint/2010/main" val="142931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610D0-FE60-5F48-9A8E-251588FF63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A43C75-8997-8345-9FF7-668901FA67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C00AE2-A8E7-734A-8285-8CD3DD3F8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B5E4F4-067F-124E-BFCA-B8E9E586C7A0}"/>
              </a:ext>
            </a:extLst>
          </p:cNvPr>
          <p:cNvSpPr>
            <a:spLocks noGrp="1"/>
          </p:cNvSpPr>
          <p:nvPr>
            <p:ph type="dt" sz="half" idx="10"/>
          </p:nvPr>
        </p:nvSpPr>
        <p:spPr/>
        <p:txBody>
          <a:bodyPr/>
          <a:lstStyle/>
          <a:p>
            <a:fld id="{25E8174B-C1FF-CC43-94D5-D1520E245634}" type="datetimeFigureOut">
              <a:rPr lang="en-US" smtClean="0"/>
              <a:t>11/9/21</a:t>
            </a:fld>
            <a:endParaRPr lang="en-US"/>
          </a:p>
        </p:txBody>
      </p:sp>
      <p:sp>
        <p:nvSpPr>
          <p:cNvPr id="6" name="Footer Placeholder 5">
            <a:extLst>
              <a:ext uri="{FF2B5EF4-FFF2-40B4-BE49-F238E27FC236}">
                <a16:creationId xmlns:a16="http://schemas.microsoft.com/office/drawing/2014/main" id="{2A94CD1E-773B-0944-8CCE-26A907A746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33373-BD9C-8343-B19F-24D26F22F50B}"/>
              </a:ext>
            </a:extLst>
          </p:cNvPr>
          <p:cNvSpPr>
            <a:spLocks noGrp="1"/>
          </p:cNvSpPr>
          <p:nvPr>
            <p:ph type="sldNum" sz="quarter" idx="12"/>
          </p:nvPr>
        </p:nvSpPr>
        <p:spPr/>
        <p:txBody>
          <a:bodyPr/>
          <a:lstStyle/>
          <a:p>
            <a:fld id="{60EE1DB9-8C6F-0D4C-95F5-03A4E76523E4}" type="slidenum">
              <a:rPr lang="en-US" smtClean="0"/>
              <a:t>‹#›</a:t>
            </a:fld>
            <a:endParaRPr lang="en-US"/>
          </a:p>
        </p:txBody>
      </p:sp>
    </p:spTree>
    <p:extLst>
      <p:ext uri="{BB962C8B-B14F-4D97-AF65-F5344CB8AC3E}">
        <p14:creationId xmlns:p14="http://schemas.microsoft.com/office/powerpoint/2010/main" val="1162494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765360-D41D-7743-9997-EB266BA809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150CF9-90AC-A84E-ABA9-E7EF6BD10D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4F9EC-03D6-184B-88BA-D397797EB1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8174B-C1FF-CC43-94D5-D1520E245634}" type="datetimeFigureOut">
              <a:rPr lang="en-US" smtClean="0"/>
              <a:t>11/9/21</a:t>
            </a:fld>
            <a:endParaRPr lang="en-US"/>
          </a:p>
        </p:txBody>
      </p:sp>
      <p:sp>
        <p:nvSpPr>
          <p:cNvPr id="5" name="Footer Placeholder 4">
            <a:extLst>
              <a:ext uri="{FF2B5EF4-FFF2-40B4-BE49-F238E27FC236}">
                <a16:creationId xmlns:a16="http://schemas.microsoft.com/office/drawing/2014/main" id="{DBC5A6C2-4B5B-9944-974B-763DAF6B85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B47F92-14EA-4745-9D17-52DE325101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EE1DB9-8C6F-0D4C-95F5-03A4E76523E4}" type="slidenum">
              <a:rPr lang="en-US" smtClean="0"/>
              <a:t>‹#›</a:t>
            </a:fld>
            <a:endParaRPr lang="en-US"/>
          </a:p>
        </p:txBody>
      </p:sp>
    </p:spTree>
    <p:extLst>
      <p:ext uri="{BB962C8B-B14F-4D97-AF65-F5344CB8AC3E}">
        <p14:creationId xmlns:p14="http://schemas.microsoft.com/office/powerpoint/2010/main" val="1584564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nc.box.com/s/eyst2igdf5qxbg3ekgyrj6nyt366jesw" TargetMode="External"/><Relationship Id="rId3" Type="http://schemas.openxmlformats.org/officeDocument/2006/relationships/hyperlink" Target="https://tnc.box.com/s/jpp0q77rahwkqkwensuyqft7eq3cq5nf" TargetMode="External"/><Relationship Id="rId7" Type="http://schemas.openxmlformats.org/officeDocument/2006/relationships/hyperlink" Target="https://www.tnchumanrightsguid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conservationevaluation.org/" TargetMode="External"/><Relationship Id="rId5" Type="http://schemas.openxmlformats.org/officeDocument/2006/relationships/hyperlink" Target="https://tnc.box.com/s/gd9oblorc2e9a6ql2fiioxh24c2wswvz" TargetMode="External"/><Relationship Id="rId4" Type="http://schemas.openxmlformats.org/officeDocument/2006/relationships/hyperlink" Target="https://tnc.box.com/s/2c5u5aydni2nze67oi4orr2v72yfbzqt" TargetMode="External"/><Relationship Id="rId9" Type="http://schemas.openxmlformats.org/officeDocument/2006/relationships/hyperlink" Target="https://tnc.box.com/s/4oy47s3jd5t8de1vrh860p6yyvevy5b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tnchumanrightsguide.org/" TargetMode="External"/><Relationship Id="rId4" Type="http://schemas.openxmlformats.org/officeDocument/2006/relationships/image" Target="../media/image5.sv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amazon.com/gp/product/148335833X/ref=as_li_tl?ie=UTF8&amp;camp=1789&amp;creative=9325&amp;creativeASIN=148335833X&amp;linkCode=as2&amp;tag=business901-20&amp;linkId=00e1ee8f4513e076e9faae80b150b561" TargetMode="Externa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02382A8-ED3A-4A4A-8DDE-A9FEDA727EC2}"/>
              </a:ext>
            </a:extLst>
          </p:cNvPr>
          <p:cNvSpPr>
            <a:spLocks noGrp="1"/>
          </p:cNvSpPr>
          <p:nvPr>
            <p:ph type="body" sz="quarter" idx="4294967295"/>
          </p:nvPr>
        </p:nvSpPr>
        <p:spPr>
          <a:xfrm>
            <a:off x="0" y="5065486"/>
            <a:ext cx="12192000" cy="1792510"/>
          </a:xfrm>
        </p:spPr>
        <p:txBody>
          <a:bodyPr>
            <a:normAutofit/>
          </a:bodyPr>
          <a:lstStyle/>
          <a:p>
            <a:pPr marL="0" indent="0" algn="ctr">
              <a:buNone/>
            </a:pPr>
            <a:r>
              <a:rPr lang="en-US" sz="3200" b="1" dirty="0"/>
              <a:t>Monitoring and evaluation plans and how to go from zero to hero</a:t>
            </a:r>
          </a:p>
          <a:p>
            <a:pPr marL="0" indent="0" algn="ctr">
              <a:buNone/>
            </a:pPr>
            <a:r>
              <a:rPr lang="en-US" dirty="0">
                <a:solidFill>
                  <a:schemeClr val="tx1"/>
                </a:solidFill>
              </a:rPr>
              <a:t>Craig </a:t>
            </a:r>
            <a:r>
              <a:rPr lang="en-US" dirty="0" err="1">
                <a:solidFill>
                  <a:schemeClr val="tx1"/>
                </a:solidFill>
              </a:rPr>
              <a:t>Leisher</a:t>
            </a:r>
            <a:endParaRPr lang="en-AU" dirty="0">
              <a:solidFill>
                <a:schemeClr val="tx1"/>
              </a:solidFill>
            </a:endParaRPr>
          </a:p>
        </p:txBody>
      </p:sp>
      <p:pic>
        <p:nvPicPr>
          <p:cNvPr id="7" name="Picture 2" descr="Image result for Monitoring &amp; Evaluation">
            <a:extLst>
              <a:ext uri="{FF2B5EF4-FFF2-40B4-BE49-F238E27FC236}">
                <a16:creationId xmlns:a16="http://schemas.microsoft.com/office/drawing/2014/main" id="{208D7FAA-7F92-844F-8588-30F9FD2989FA}"/>
              </a:ext>
            </a:extLst>
          </p:cNvPr>
          <p:cNvPicPr>
            <a:picLocks noChangeAspect="1" noChangeArrowheads="1"/>
          </p:cNvPicPr>
          <p:nvPr/>
        </p:nvPicPr>
        <p:blipFill rotWithShape="1">
          <a:blip r:embed="rId3" cstate="print">
            <a:extLst>
              <a:ext uri="{28A0092B-C50C-407E-A947-70E740481C1C}">
                <a14:useLocalDpi xmlns:a14="http://schemas.microsoft.com/office/drawing/2010/main"/>
              </a:ext>
            </a:extLst>
          </a:blip>
          <a:srcRect/>
          <a:stretch/>
        </p:blipFill>
        <p:spPr bwMode="auto">
          <a:xfrm>
            <a:off x="2865474" y="897693"/>
            <a:ext cx="6461052" cy="3918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8808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9D8344-F6BA-4FC1-980E-E96CA345EE3C}"/>
              </a:ext>
            </a:extLst>
          </p:cNvPr>
          <p:cNvSpPr>
            <a:spLocks noGrp="1"/>
          </p:cNvSpPr>
          <p:nvPr>
            <p:ph type="title"/>
          </p:nvPr>
        </p:nvSpPr>
        <p:spPr>
          <a:xfrm>
            <a:off x="686834" y="1153572"/>
            <a:ext cx="3200400" cy="4461163"/>
          </a:xfrm>
        </p:spPr>
        <p:txBody>
          <a:bodyPr>
            <a:normAutofit/>
          </a:bodyPr>
          <a:lstStyle/>
          <a:p>
            <a:r>
              <a:rPr lang="en-AU" dirty="0">
                <a:solidFill>
                  <a:srgbClr val="FFFFFF"/>
                </a:solidFill>
              </a:rPr>
              <a:t>What is an output and what is an outcome?</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5318FF6-7BC4-45D9-B87C-2A8438B7A48C}"/>
              </a:ext>
            </a:extLst>
          </p:cNvPr>
          <p:cNvSpPr>
            <a:spLocks noGrp="1"/>
          </p:cNvSpPr>
          <p:nvPr>
            <p:ph idx="1"/>
          </p:nvPr>
        </p:nvSpPr>
        <p:spPr>
          <a:xfrm>
            <a:off x="4447308" y="591344"/>
            <a:ext cx="6906491" cy="5585619"/>
          </a:xfrm>
        </p:spPr>
        <p:txBody>
          <a:bodyPr anchor="ctr">
            <a:normAutofit/>
          </a:bodyPr>
          <a:lstStyle/>
          <a:p>
            <a:pPr marL="609585" indent="-609585">
              <a:buFont typeface="+mj-lt"/>
              <a:buAutoNum type="arabicPeriod"/>
            </a:pPr>
            <a:r>
              <a:rPr lang="en-AU" dirty="0"/>
              <a:t>Break into small groups</a:t>
            </a:r>
          </a:p>
          <a:p>
            <a:pPr marL="609585" indent="-609585">
              <a:buFont typeface="+mj-lt"/>
              <a:buAutoNum type="arabicPeriod"/>
            </a:pPr>
            <a:r>
              <a:rPr lang="en-AU" dirty="0"/>
              <a:t>Review a jumbled list of M&amp;E outcomes and outputs</a:t>
            </a:r>
          </a:p>
          <a:p>
            <a:pPr marL="609585" indent="-609585">
              <a:buFont typeface="+mj-lt"/>
              <a:buAutoNum type="arabicPeriod"/>
            </a:pPr>
            <a:r>
              <a:rPr lang="en-AU" dirty="0"/>
              <a:t>Sort the list into outcomes and outputs</a:t>
            </a:r>
          </a:p>
          <a:p>
            <a:pPr marL="609585" lvl="3" indent="-609585">
              <a:spcBef>
                <a:spcPts val="1300"/>
              </a:spcBef>
              <a:buFont typeface="+mj-lt"/>
              <a:buAutoNum type="arabicPeriod"/>
            </a:pPr>
            <a:endParaRPr lang="en-AU" dirty="0"/>
          </a:p>
          <a:p>
            <a:pPr lvl="1"/>
            <a:endParaRPr lang="en-AU" dirty="0"/>
          </a:p>
        </p:txBody>
      </p:sp>
      <p:sp>
        <p:nvSpPr>
          <p:cNvPr id="9" name="Footer Placeholder 3">
            <a:extLst>
              <a:ext uri="{FF2B5EF4-FFF2-40B4-BE49-F238E27FC236}">
                <a16:creationId xmlns:a16="http://schemas.microsoft.com/office/drawing/2014/main" id="{AE10D974-2049-BB48-A895-5B0F24E5CD50}"/>
              </a:ext>
            </a:extLst>
          </p:cNvPr>
          <p:cNvSpPr txBox="1">
            <a:spLocks/>
          </p:cNvSpPr>
          <p:nvPr/>
        </p:nvSpPr>
        <p:spPr>
          <a:xfrm>
            <a:off x="9201167" y="6502371"/>
            <a:ext cx="2000249"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THE NATURE CONSERVANCY</a:t>
            </a:r>
          </a:p>
        </p:txBody>
      </p:sp>
      <p:sp>
        <p:nvSpPr>
          <p:cNvPr id="11" name="Slide Number Placeholder 4">
            <a:extLst>
              <a:ext uri="{FF2B5EF4-FFF2-40B4-BE49-F238E27FC236}">
                <a16:creationId xmlns:a16="http://schemas.microsoft.com/office/drawing/2014/main" id="{9F816DA4-4775-2B4B-B87C-6DBC6E917966}"/>
              </a:ext>
            </a:extLst>
          </p:cNvPr>
          <p:cNvSpPr txBox="1">
            <a:spLocks/>
          </p:cNvSpPr>
          <p:nvPr/>
        </p:nvSpPr>
        <p:spPr>
          <a:xfrm>
            <a:off x="11201417" y="6501843"/>
            <a:ext cx="54292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41AF5F-C693-7F48-A791-DA6BA8150293}" type="slidenum">
              <a:rPr lang="en-US" smtClean="0"/>
              <a:pPr/>
              <a:t>10</a:t>
            </a:fld>
            <a:endParaRPr lang="en-US" dirty="0"/>
          </a:p>
        </p:txBody>
      </p:sp>
    </p:spTree>
    <p:extLst>
      <p:ext uri="{BB962C8B-B14F-4D97-AF65-F5344CB8AC3E}">
        <p14:creationId xmlns:p14="http://schemas.microsoft.com/office/powerpoint/2010/main" val="4062593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291C09-AE96-4819-BF7B-6C22C0CCECA4}"/>
              </a:ext>
            </a:extLst>
          </p:cNvPr>
          <p:cNvSpPr>
            <a:spLocks noGrp="1"/>
          </p:cNvSpPr>
          <p:nvPr>
            <p:ph type="title"/>
          </p:nvPr>
        </p:nvSpPr>
        <p:spPr>
          <a:xfrm>
            <a:off x="686834" y="1153572"/>
            <a:ext cx="3200400" cy="4461163"/>
          </a:xfrm>
        </p:spPr>
        <p:txBody>
          <a:bodyPr>
            <a:normAutofit/>
          </a:bodyPr>
          <a:lstStyle/>
          <a:p>
            <a:r>
              <a:rPr lang="en-AU">
                <a:solidFill>
                  <a:srgbClr val="FFFFFF"/>
                </a:solidFill>
              </a:rPr>
              <a:t>Tools &amp; Resources</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8F2E2C8-9B21-460D-A9AD-883091CACB9E}"/>
              </a:ext>
            </a:extLst>
          </p:cNvPr>
          <p:cNvSpPr>
            <a:spLocks noGrp="1"/>
          </p:cNvSpPr>
          <p:nvPr>
            <p:ph idx="1"/>
          </p:nvPr>
        </p:nvSpPr>
        <p:spPr>
          <a:xfrm>
            <a:off x="4447308" y="591344"/>
            <a:ext cx="6906491" cy="5585619"/>
          </a:xfrm>
        </p:spPr>
        <p:txBody>
          <a:bodyPr anchor="ctr">
            <a:normAutofit/>
          </a:bodyPr>
          <a:lstStyle/>
          <a:p>
            <a:pPr marL="0" indent="0">
              <a:buNone/>
            </a:pPr>
            <a:r>
              <a:rPr lang="en-AU" sz="2600" dirty="0"/>
              <a:t>GUIDES</a:t>
            </a:r>
          </a:p>
          <a:p>
            <a:r>
              <a:rPr lang="en-AU" sz="2600" dirty="0"/>
              <a:t>TNC Water Funds M&amp;E guide (</a:t>
            </a:r>
            <a:r>
              <a:rPr lang="en-US" sz="2600" u="sng" dirty="0">
                <a:hlinkClick r:id="rId3"/>
              </a:rPr>
              <a:t>English</a:t>
            </a:r>
            <a:r>
              <a:rPr lang="en-US" sz="2600" dirty="0"/>
              <a:t>, </a:t>
            </a:r>
            <a:r>
              <a:rPr lang="en-US" sz="2600" u="sng" dirty="0">
                <a:hlinkClick r:id="rId4"/>
              </a:rPr>
              <a:t>Spanish</a:t>
            </a:r>
            <a:r>
              <a:rPr lang="en-US" sz="2600" dirty="0"/>
              <a:t>, </a:t>
            </a:r>
            <a:r>
              <a:rPr lang="en-US" sz="2600" u="sng" dirty="0">
                <a:hlinkClick r:id="rId5"/>
              </a:rPr>
              <a:t>Portuguese</a:t>
            </a:r>
            <a:r>
              <a:rPr lang="en-AU" sz="2600" dirty="0"/>
              <a:t>)</a:t>
            </a:r>
          </a:p>
          <a:p>
            <a:r>
              <a:rPr lang="en-AU" sz="2600" dirty="0">
                <a:hlinkClick r:id="rId6"/>
              </a:rPr>
              <a:t>PRISM M&amp;E guide</a:t>
            </a:r>
            <a:endParaRPr lang="en-AU" sz="2600" dirty="0"/>
          </a:p>
          <a:p>
            <a:r>
              <a:rPr lang="en-AU" sz="2600" dirty="0">
                <a:hlinkClick r:id="rId7"/>
              </a:rPr>
              <a:t>TNC Human Rights Guide</a:t>
            </a:r>
            <a:endParaRPr lang="en-AU" sz="2600" dirty="0"/>
          </a:p>
          <a:p>
            <a:endParaRPr lang="en-AU" sz="2600" dirty="0"/>
          </a:p>
          <a:p>
            <a:pPr marL="0" indent="0">
              <a:buNone/>
            </a:pPr>
            <a:r>
              <a:rPr lang="en-AU" sz="2600" dirty="0"/>
              <a:t>EXAMPLES</a:t>
            </a:r>
          </a:p>
          <a:p>
            <a:r>
              <a:rPr lang="en-AU" sz="2600" dirty="0">
                <a:hlinkClick r:id="rId8"/>
              </a:rPr>
              <a:t>Water fund M&amp;E plan</a:t>
            </a:r>
            <a:endParaRPr lang="en-AU" sz="2600" dirty="0"/>
          </a:p>
          <a:p>
            <a:r>
              <a:rPr lang="en-AU" sz="2600" dirty="0">
                <a:hlinkClick r:id="rId9"/>
              </a:rPr>
              <a:t>USAID project MEL plan</a:t>
            </a:r>
            <a:endParaRPr lang="en-AU" sz="2600" dirty="0"/>
          </a:p>
        </p:txBody>
      </p:sp>
      <p:sp>
        <p:nvSpPr>
          <p:cNvPr id="9" name="Footer Placeholder 3">
            <a:extLst>
              <a:ext uri="{FF2B5EF4-FFF2-40B4-BE49-F238E27FC236}">
                <a16:creationId xmlns:a16="http://schemas.microsoft.com/office/drawing/2014/main" id="{9DADA9B8-EAB9-164D-8AA3-AEFA3E909F61}"/>
              </a:ext>
            </a:extLst>
          </p:cNvPr>
          <p:cNvSpPr txBox="1">
            <a:spLocks/>
          </p:cNvSpPr>
          <p:nvPr/>
        </p:nvSpPr>
        <p:spPr>
          <a:xfrm>
            <a:off x="9201167" y="6502371"/>
            <a:ext cx="2000249"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THE NATURE CONSERVANCY</a:t>
            </a:r>
          </a:p>
        </p:txBody>
      </p:sp>
      <p:sp>
        <p:nvSpPr>
          <p:cNvPr id="11" name="Slide Number Placeholder 4">
            <a:extLst>
              <a:ext uri="{FF2B5EF4-FFF2-40B4-BE49-F238E27FC236}">
                <a16:creationId xmlns:a16="http://schemas.microsoft.com/office/drawing/2014/main" id="{6CC6D002-7EFB-894E-B2CD-05D6C2DB05E7}"/>
              </a:ext>
            </a:extLst>
          </p:cNvPr>
          <p:cNvSpPr txBox="1">
            <a:spLocks/>
          </p:cNvSpPr>
          <p:nvPr/>
        </p:nvSpPr>
        <p:spPr>
          <a:xfrm>
            <a:off x="11201417" y="6501843"/>
            <a:ext cx="54292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41AF5F-C693-7F48-A791-DA6BA8150293}" type="slidenum">
              <a:rPr lang="en-US" smtClean="0"/>
              <a:pPr/>
              <a:t>11</a:t>
            </a:fld>
            <a:endParaRPr lang="en-US" dirty="0"/>
          </a:p>
        </p:txBody>
      </p:sp>
    </p:spTree>
    <p:extLst>
      <p:ext uri="{BB962C8B-B14F-4D97-AF65-F5344CB8AC3E}">
        <p14:creationId xmlns:p14="http://schemas.microsoft.com/office/powerpoint/2010/main" val="1345742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 close up of a sign&#10;&#10;Description automatically generated">
            <a:extLst>
              <a:ext uri="{FF2B5EF4-FFF2-40B4-BE49-F238E27FC236}">
                <a16:creationId xmlns:a16="http://schemas.microsoft.com/office/drawing/2014/main" id="{086FB3FC-8E62-A346-A1C6-879792F33F4D}"/>
              </a:ext>
            </a:extLst>
          </p:cNvPr>
          <p:cNvPicPr>
            <a:picLocks noChangeAspect="1"/>
          </p:cNvPicPr>
          <p:nvPr/>
        </p:nvPicPr>
        <p:blipFill>
          <a:blip r:embed="rId3"/>
          <a:stretch>
            <a:fillRect/>
          </a:stretch>
        </p:blipFill>
        <p:spPr>
          <a:xfrm>
            <a:off x="3256347" y="0"/>
            <a:ext cx="5743948" cy="5935413"/>
          </a:xfrm>
          <a:prstGeom prst="rect">
            <a:avLst/>
          </a:prstGeom>
        </p:spPr>
      </p:pic>
      <p:pic>
        <p:nvPicPr>
          <p:cNvPr id="14" name="Picture 13" descr="A picture containing room, drawing&#10;&#10;Description automatically generated">
            <a:extLst>
              <a:ext uri="{FF2B5EF4-FFF2-40B4-BE49-F238E27FC236}">
                <a16:creationId xmlns:a16="http://schemas.microsoft.com/office/drawing/2014/main" id="{9D4792A5-DCDF-3740-9011-2B83EA56BA4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03729" y="102136"/>
            <a:ext cx="371201" cy="371201"/>
          </a:xfrm>
          <a:prstGeom prst="rect">
            <a:avLst/>
          </a:prstGeom>
        </p:spPr>
      </p:pic>
      <p:sp>
        <p:nvSpPr>
          <p:cNvPr id="4" name="Footer Placeholder 3">
            <a:extLst>
              <a:ext uri="{FF2B5EF4-FFF2-40B4-BE49-F238E27FC236}">
                <a16:creationId xmlns:a16="http://schemas.microsoft.com/office/drawing/2014/main" id="{E33BAF20-1D3E-1346-AD12-D1398CD064A0}"/>
              </a:ext>
            </a:extLst>
          </p:cNvPr>
          <p:cNvSpPr txBox="1">
            <a:spLocks/>
          </p:cNvSpPr>
          <p:nvPr/>
        </p:nvSpPr>
        <p:spPr>
          <a:xfrm>
            <a:off x="9201167" y="6502371"/>
            <a:ext cx="2000249"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THE NATURE CONSERVANCY</a:t>
            </a:r>
          </a:p>
        </p:txBody>
      </p:sp>
      <p:sp>
        <p:nvSpPr>
          <p:cNvPr id="5" name="Slide Number Placeholder 4">
            <a:extLst>
              <a:ext uri="{FF2B5EF4-FFF2-40B4-BE49-F238E27FC236}">
                <a16:creationId xmlns:a16="http://schemas.microsoft.com/office/drawing/2014/main" id="{0BE043CC-536D-1C4A-B493-572A291F5C7E}"/>
              </a:ext>
            </a:extLst>
          </p:cNvPr>
          <p:cNvSpPr txBox="1">
            <a:spLocks/>
          </p:cNvSpPr>
          <p:nvPr/>
        </p:nvSpPr>
        <p:spPr>
          <a:xfrm>
            <a:off x="11201417" y="6501843"/>
            <a:ext cx="54292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41AF5F-C693-7F48-A791-DA6BA8150293}" type="slidenum">
              <a:rPr lang="en-US" smtClean="0"/>
              <a:pPr/>
              <a:t>12</a:t>
            </a:fld>
            <a:endParaRPr lang="en-US" dirty="0"/>
          </a:p>
        </p:txBody>
      </p:sp>
    </p:spTree>
    <p:extLst>
      <p:ext uri="{BB962C8B-B14F-4D97-AF65-F5344CB8AC3E}">
        <p14:creationId xmlns:p14="http://schemas.microsoft.com/office/powerpoint/2010/main" val="3745384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2EF966-C741-E748-AF66-F0A161A7DABC}"/>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Overview of an M&amp;E Plan</a:t>
            </a:r>
          </a:p>
        </p:txBody>
      </p:sp>
      <p:sp>
        <p:nvSpPr>
          <p:cNvPr id="5" name="Footer Placeholder 3">
            <a:extLst>
              <a:ext uri="{FF2B5EF4-FFF2-40B4-BE49-F238E27FC236}">
                <a16:creationId xmlns:a16="http://schemas.microsoft.com/office/drawing/2014/main" id="{4297850B-CF09-7B42-AC14-11C063601C2C}"/>
              </a:ext>
            </a:extLst>
          </p:cNvPr>
          <p:cNvSpPr txBox="1">
            <a:spLocks/>
          </p:cNvSpPr>
          <p:nvPr/>
        </p:nvSpPr>
        <p:spPr>
          <a:xfrm>
            <a:off x="9201167" y="6416643"/>
            <a:ext cx="2000249"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t>THE NATURE CONSERVANCY</a:t>
            </a:r>
            <a:endParaRPr lang="en-US" dirty="0"/>
          </a:p>
        </p:txBody>
      </p:sp>
      <p:sp>
        <p:nvSpPr>
          <p:cNvPr id="6" name="Slide Number Placeholder 4">
            <a:extLst>
              <a:ext uri="{FF2B5EF4-FFF2-40B4-BE49-F238E27FC236}">
                <a16:creationId xmlns:a16="http://schemas.microsoft.com/office/drawing/2014/main" id="{E803DFCC-097E-8A4F-B658-A9153B259F5E}"/>
              </a:ext>
            </a:extLst>
          </p:cNvPr>
          <p:cNvSpPr txBox="1">
            <a:spLocks/>
          </p:cNvSpPr>
          <p:nvPr/>
        </p:nvSpPr>
        <p:spPr>
          <a:xfrm>
            <a:off x="11201417" y="6416115"/>
            <a:ext cx="54292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41AF5F-C693-7F48-A791-DA6BA8150293}" type="slidenum">
              <a:rPr lang="en-US" smtClean="0"/>
              <a:pPr/>
              <a:t>2</a:t>
            </a:fld>
            <a:endParaRPr lang="en-US" dirty="0"/>
          </a:p>
        </p:txBody>
      </p:sp>
      <p:pic>
        <p:nvPicPr>
          <p:cNvPr id="10" name="Picture 9">
            <a:extLst>
              <a:ext uri="{FF2B5EF4-FFF2-40B4-BE49-F238E27FC236}">
                <a16:creationId xmlns:a16="http://schemas.microsoft.com/office/drawing/2014/main" id="{7D9A7CD7-753C-F144-92D1-507E4B9A930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0830" t="10838" r="10150" b="41707"/>
          <a:stretch/>
        </p:blipFill>
        <p:spPr bwMode="auto">
          <a:xfrm>
            <a:off x="4786313" y="445063"/>
            <a:ext cx="7025174" cy="597052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99230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45C99-5E61-4191-8863-16D1CB25D561}"/>
              </a:ext>
            </a:extLst>
          </p:cNvPr>
          <p:cNvSpPr>
            <a:spLocks noGrp="1"/>
          </p:cNvSpPr>
          <p:nvPr>
            <p:ph type="title"/>
          </p:nvPr>
        </p:nvSpPr>
        <p:spPr>
          <a:xfrm>
            <a:off x="1366982" y="499536"/>
            <a:ext cx="10256933" cy="931200"/>
          </a:xfrm>
        </p:spPr>
        <p:txBody>
          <a:bodyPr/>
          <a:lstStyle/>
          <a:p>
            <a:r>
              <a:rPr lang="en-AU" dirty="0"/>
              <a:t>Why do monitoring and evaluation?</a:t>
            </a:r>
          </a:p>
        </p:txBody>
      </p:sp>
      <p:sp>
        <p:nvSpPr>
          <p:cNvPr id="3" name="Content Placeholder 2">
            <a:extLst>
              <a:ext uri="{FF2B5EF4-FFF2-40B4-BE49-F238E27FC236}">
                <a16:creationId xmlns:a16="http://schemas.microsoft.com/office/drawing/2014/main" id="{FA17EDF3-E59E-4370-A7AA-C83C19090323}"/>
              </a:ext>
            </a:extLst>
          </p:cNvPr>
          <p:cNvSpPr>
            <a:spLocks noGrp="1"/>
          </p:cNvSpPr>
          <p:nvPr>
            <p:ph idx="1"/>
          </p:nvPr>
        </p:nvSpPr>
        <p:spPr>
          <a:xfrm>
            <a:off x="657227" y="2108475"/>
            <a:ext cx="5285411" cy="3027405"/>
          </a:xfrm>
        </p:spPr>
        <p:txBody>
          <a:bodyPr>
            <a:normAutofit/>
          </a:bodyPr>
          <a:lstStyle/>
          <a:p>
            <a:pPr marL="4572" lvl="1" indent="0">
              <a:buNone/>
            </a:pPr>
            <a:r>
              <a:rPr lang="en-AU" dirty="0"/>
              <a:t>Monitoring and Evaluation enables:</a:t>
            </a:r>
          </a:p>
          <a:p>
            <a:pPr lvl="1">
              <a:buFont typeface="Arial" panose="020B0604020202020204" pitchFamily="34" charset="0"/>
              <a:buChar char="•"/>
            </a:pPr>
            <a:r>
              <a:rPr lang="en-AU" dirty="0">
                <a:solidFill>
                  <a:srgbClr val="0070C0"/>
                </a:solidFill>
              </a:rPr>
              <a:t>Managing for outcomes </a:t>
            </a:r>
          </a:p>
          <a:p>
            <a:pPr lvl="1">
              <a:buFont typeface="Arial" panose="020B0604020202020204" pitchFamily="34" charset="0"/>
              <a:buChar char="•"/>
            </a:pPr>
            <a:r>
              <a:rPr lang="en-AU" dirty="0"/>
              <a:t>Adaptive management</a:t>
            </a:r>
          </a:p>
          <a:p>
            <a:pPr lvl="1">
              <a:buFont typeface="Arial" panose="020B0604020202020204" pitchFamily="34" charset="0"/>
              <a:buChar char="•"/>
            </a:pPr>
            <a:r>
              <a:rPr lang="en-AU" dirty="0">
                <a:solidFill>
                  <a:srgbClr val="0070C0"/>
                </a:solidFill>
              </a:rPr>
              <a:t>Accountability</a:t>
            </a:r>
          </a:p>
          <a:p>
            <a:pPr lvl="1">
              <a:buFont typeface="Arial" panose="020B0604020202020204" pitchFamily="34" charset="0"/>
              <a:buChar char="•"/>
            </a:pPr>
            <a:r>
              <a:rPr lang="en-AU" dirty="0"/>
              <a:t>Learning</a:t>
            </a:r>
          </a:p>
          <a:p>
            <a:pPr lvl="1">
              <a:buFont typeface="Arial" panose="020B0604020202020204" pitchFamily="34" charset="0"/>
              <a:buChar char="•"/>
            </a:pPr>
            <a:r>
              <a:rPr lang="en-AU" dirty="0">
                <a:solidFill>
                  <a:srgbClr val="0070C0"/>
                </a:solidFill>
              </a:rPr>
              <a:t>Improved outcomes</a:t>
            </a:r>
          </a:p>
          <a:p>
            <a:pPr lvl="1">
              <a:buFont typeface="Arial" panose="020B0604020202020204" pitchFamily="34" charset="0"/>
              <a:buChar char="•"/>
            </a:pPr>
            <a:r>
              <a:rPr lang="en-AU" dirty="0"/>
              <a:t>Replication</a:t>
            </a:r>
          </a:p>
        </p:txBody>
      </p:sp>
      <p:sp>
        <p:nvSpPr>
          <p:cNvPr id="4" name="Footer Placeholder 3">
            <a:extLst>
              <a:ext uri="{FF2B5EF4-FFF2-40B4-BE49-F238E27FC236}">
                <a16:creationId xmlns:a16="http://schemas.microsoft.com/office/drawing/2014/main" id="{770108B9-84FB-4F3F-8624-EF5090017F75}"/>
              </a:ext>
            </a:extLst>
          </p:cNvPr>
          <p:cNvSpPr>
            <a:spLocks noGrp="1"/>
          </p:cNvSpPr>
          <p:nvPr>
            <p:ph type="ftr" sz="quarter" idx="10"/>
          </p:nvPr>
        </p:nvSpPr>
        <p:spPr>
          <a:xfrm>
            <a:off x="9201167" y="6416643"/>
            <a:ext cx="2000249" cy="365125"/>
          </a:xfrm>
        </p:spPr>
        <p:txBody>
          <a:bodyPr/>
          <a:lstStyle/>
          <a:p>
            <a:pPr algn="r"/>
            <a:r>
              <a:rPr lang="en-US" dirty="0"/>
              <a:t>THE NATURE CONSERVANCY</a:t>
            </a:r>
          </a:p>
        </p:txBody>
      </p:sp>
      <p:sp>
        <p:nvSpPr>
          <p:cNvPr id="5" name="Slide Number Placeholder 4">
            <a:extLst>
              <a:ext uri="{FF2B5EF4-FFF2-40B4-BE49-F238E27FC236}">
                <a16:creationId xmlns:a16="http://schemas.microsoft.com/office/drawing/2014/main" id="{7362A06A-67F9-4670-AD45-035CC8F0FD26}"/>
              </a:ext>
            </a:extLst>
          </p:cNvPr>
          <p:cNvSpPr>
            <a:spLocks noGrp="1"/>
          </p:cNvSpPr>
          <p:nvPr>
            <p:ph type="sldNum" sz="quarter" idx="11"/>
          </p:nvPr>
        </p:nvSpPr>
        <p:spPr>
          <a:xfrm>
            <a:off x="11201417" y="6416115"/>
            <a:ext cx="542926" cy="365125"/>
          </a:xfrm>
        </p:spPr>
        <p:txBody>
          <a:bodyPr/>
          <a:lstStyle/>
          <a:p>
            <a:fld id="{3841AF5F-C693-7F48-A791-DA6BA8150293}" type="slidenum">
              <a:rPr lang="en-US" smtClean="0"/>
              <a:pPr/>
              <a:t>3</a:t>
            </a:fld>
            <a:endParaRPr lang="en-US" dirty="0"/>
          </a:p>
        </p:txBody>
      </p:sp>
      <p:pic>
        <p:nvPicPr>
          <p:cNvPr id="1026" name="Picture 2" descr="Image result for What gets measured gets managed">
            <a:extLst>
              <a:ext uri="{FF2B5EF4-FFF2-40B4-BE49-F238E27FC236}">
                <a16:creationId xmlns:a16="http://schemas.microsoft.com/office/drawing/2014/main" id="{19C3E0D1-CADD-B545-946B-BAB51C7EBD41}"/>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5942637" y="2108475"/>
            <a:ext cx="6249364" cy="3350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4357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B2AC9EB8-9189-7046-8838-32B1CF177377}"/>
              </a:ext>
            </a:extLst>
          </p:cNvPr>
          <p:cNvSpPr>
            <a:spLocks noGrp="1"/>
          </p:cNvSpPr>
          <p:nvPr>
            <p:ph type="title"/>
          </p:nvPr>
        </p:nvSpPr>
        <p:spPr>
          <a:xfrm>
            <a:off x="686834" y="1153572"/>
            <a:ext cx="3200400" cy="4461163"/>
          </a:xfrm>
        </p:spPr>
        <p:txBody>
          <a:bodyPr>
            <a:normAutofit/>
          </a:bodyPr>
          <a:lstStyle/>
          <a:p>
            <a:r>
              <a:rPr lang="en-US">
                <a:solidFill>
                  <a:srgbClr val="FFFFFF"/>
                </a:solidFill>
              </a:rPr>
              <a:t>How do I find the money to fund M&amp;E?</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DB25F16-3E8D-D44B-AA47-895BD97A6F7E}"/>
              </a:ext>
            </a:extLst>
          </p:cNvPr>
          <p:cNvSpPr>
            <a:spLocks noGrp="1"/>
          </p:cNvSpPr>
          <p:nvPr>
            <p:ph idx="1"/>
          </p:nvPr>
        </p:nvSpPr>
        <p:spPr>
          <a:xfrm>
            <a:off x="4447308" y="591344"/>
            <a:ext cx="6906491" cy="5585619"/>
          </a:xfrm>
        </p:spPr>
        <p:txBody>
          <a:bodyPr anchor="ctr">
            <a:normAutofit/>
          </a:bodyPr>
          <a:lstStyle/>
          <a:p>
            <a:r>
              <a:rPr lang="en-US" dirty="0"/>
              <a:t>Build M&amp;E in at project design stage and budgeting</a:t>
            </a:r>
          </a:p>
          <a:p>
            <a:r>
              <a:rPr lang="en-US" dirty="0"/>
              <a:t>Key is to get one person in the BU who can build M&amp;E into new project designs and proposals</a:t>
            </a:r>
          </a:p>
          <a:p>
            <a:r>
              <a:rPr lang="en-US" dirty="0"/>
              <a:t>Fund this first M&amp;E person from unrestricted funding</a:t>
            </a:r>
          </a:p>
          <a:p>
            <a:r>
              <a:rPr lang="en-US" dirty="0"/>
              <a:t>Takes several years but then it is largely self-sustaining</a:t>
            </a:r>
          </a:p>
        </p:txBody>
      </p:sp>
      <p:sp>
        <p:nvSpPr>
          <p:cNvPr id="10" name="Footer Placeholder 3">
            <a:extLst>
              <a:ext uri="{FF2B5EF4-FFF2-40B4-BE49-F238E27FC236}">
                <a16:creationId xmlns:a16="http://schemas.microsoft.com/office/drawing/2014/main" id="{BDAD017B-6943-4C45-ADC9-2EFBA05C7171}"/>
              </a:ext>
            </a:extLst>
          </p:cNvPr>
          <p:cNvSpPr txBox="1">
            <a:spLocks/>
          </p:cNvSpPr>
          <p:nvPr/>
        </p:nvSpPr>
        <p:spPr>
          <a:xfrm>
            <a:off x="9201167" y="6502371"/>
            <a:ext cx="2000249"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THE NATURE CONSERVANCY</a:t>
            </a:r>
          </a:p>
        </p:txBody>
      </p:sp>
      <p:sp>
        <p:nvSpPr>
          <p:cNvPr id="12" name="Slide Number Placeholder 4">
            <a:extLst>
              <a:ext uri="{FF2B5EF4-FFF2-40B4-BE49-F238E27FC236}">
                <a16:creationId xmlns:a16="http://schemas.microsoft.com/office/drawing/2014/main" id="{EA0569BE-062E-054F-9F49-C955DD86A966}"/>
              </a:ext>
            </a:extLst>
          </p:cNvPr>
          <p:cNvSpPr txBox="1">
            <a:spLocks/>
          </p:cNvSpPr>
          <p:nvPr/>
        </p:nvSpPr>
        <p:spPr>
          <a:xfrm>
            <a:off x="11201417" y="6501843"/>
            <a:ext cx="54292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41AF5F-C693-7F48-A791-DA6BA8150293}" type="slidenum">
              <a:rPr lang="en-US" smtClean="0"/>
              <a:pPr/>
              <a:t>4</a:t>
            </a:fld>
            <a:endParaRPr lang="en-US" dirty="0"/>
          </a:p>
        </p:txBody>
      </p:sp>
    </p:spTree>
    <p:extLst>
      <p:ext uri="{BB962C8B-B14F-4D97-AF65-F5344CB8AC3E}">
        <p14:creationId xmlns:p14="http://schemas.microsoft.com/office/powerpoint/2010/main" val="1108947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454F5A-6AAE-924D-962C-C76B2B4E0624}"/>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How much should I invest in M&amp;E for a project?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5F02292-2896-A14D-8312-DB8E48F21745}"/>
              </a:ext>
            </a:extLst>
          </p:cNvPr>
          <p:cNvSpPr>
            <a:spLocks noGrp="1"/>
          </p:cNvSpPr>
          <p:nvPr>
            <p:ph idx="1"/>
          </p:nvPr>
        </p:nvSpPr>
        <p:spPr>
          <a:xfrm>
            <a:off x="4447308" y="591344"/>
            <a:ext cx="6906491" cy="5585619"/>
          </a:xfrm>
        </p:spPr>
        <p:txBody>
          <a:bodyPr anchor="ctr">
            <a:normAutofit/>
          </a:bodyPr>
          <a:lstStyle/>
          <a:p>
            <a:r>
              <a:rPr lang="en-US" dirty="0"/>
              <a:t>Approximately 10% of total project costs should be earmarked for monitoring and evaluation. </a:t>
            </a:r>
          </a:p>
        </p:txBody>
      </p:sp>
      <p:sp>
        <p:nvSpPr>
          <p:cNvPr id="11" name="Footer Placeholder 3">
            <a:extLst>
              <a:ext uri="{FF2B5EF4-FFF2-40B4-BE49-F238E27FC236}">
                <a16:creationId xmlns:a16="http://schemas.microsoft.com/office/drawing/2014/main" id="{A644FBFE-6813-E845-BB61-02C9B77692C6}"/>
              </a:ext>
            </a:extLst>
          </p:cNvPr>
          <p:cNvSpPr txBox="1">
            <a:spLocks/>
          </p:cNvSpPr>
          <p:nvPr/>
        </p:nvSpPr>
        <p:spPr>
          <a:xfrm>
            <a:off x="9201167" y="6502371"/>
            <a:ext cx="2000249"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THE NATURE CONSERVANCY</a:t>
            </a:r>
          </a:p>
        </p:txBody>
      </p:sp>
      <p:sp>
        <p:nvSpPr>
          <p:cNvPr id="13" name="Slide Number Placeholder 4">
            <a:extLst>
              <a:ext uri="{FF2B5EF4-FFF2-40B4-BE49-F238E27FC236}">
                <a16:creationId xmlns:a16="http://schemas.microsoft.com/office/drawing/2014/main" id="{1C54D18F-5E3D-A347-98AD-801B112F23DD}"/>
              </a:ext>
            </a:extLst>
          </p:cNvPr>
          <p:cNvSpPr txBox="1">
            <a:spLocks/>
          </p:cNvSpPr>
          <p:nvPr/>
        </p:nvSpPr>
        <p:spPr>
          <a:xfrm>
            <a:off x="11201417" y="6501843"/>
            <a:ext cx="54292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41AF5F-C693-7F48-A791-DA6BA8150293}" type="slidenum">
              <a:rPr lang="en-US" smtClean="0"/>
              <a:pPr/>
              <a:t>5</a:t>
            </a:fld>
            <a:endParaRPr lang="en-US" dirty="0"/>
          </a:p>
        </p:txBody>
      </p:sp>
    </p:spTree>
    <p:extLst>
      <p:ext uri="{BB962C8B-B14F-4D97-AF65-F5344CB8AC3E}">
        <p14:creationId xmlns:p14="http://schemas.microsoft.com/office/powerpoint/2010/main" val="3714555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8DC9FF-B788-C44E-9D21-4838CA9E62D1}"/>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Should I buy or build M&amp;E capacity?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B6B0AB5-81A1-9941-93D0-D8C2DCEF4322}"/>
              </a:ext>
            </a:extLst>
          </p:cNvPr>
          <p:cNvSpPr>
            <a:spLocks noGrp="1"/>
          </p:cNvSpPr>
          <p:nvPr>
            <p:ph idx="1"/>
          </p:nvPr>
        </p:nvSpPr>
        <p:spPr>
          <a:xfrm>
            <a:off x="4447308" y="591344"/>
            <a:ext cx="6906491" cy="5585619"/>
          </a:xfrm>
        </p:spPr>
        <p:txBody>
          <a:bodyPr anchor="ctr">
            <a:normAutofit/>
          </a:bodyPr>
          <a:lstStyle/>
          <a:p>
            <a:r>
              <a:rPr lang="en-US" dirty="0"/>
              <a:t>Buy M&amp;E capacity by hiring contractors to do the work</a:t>
            </a:r>
          </a:p>
          <a:p>
            <a:pPr lvl="1"/>
            <a:r>
              <a:rPr lang="en-US" dirty="0"/>
              <a:t>Quickest way to get M&amp;E started</a:t>
            </a:r>
          </a:p>
          <a:p>
            <a:pPr lvl="1"/>
            <a:r>
              <a:rPr lang="en-US" dirty="0"/>
              <a:t>Ends when the project ends</a:t>
            </a:r>
          </a:p>
          <a:p>
            <a:pPr lvl="1"/>
            <a:r>
              <a:rPr lang="en-US" dirty="0"/>
              <a:t>Contractors take the learning with them</a:t>
            </a:r>
          </a:p>
          <a:p>
            <a:pPr lvl="1"/>
            <a:r>
              <a:rPr lang="en-US" dirty="0"/>
              <a:t>May do only the minimum to save costs</a:t>
            </a:r>
          </a:p>
          <a:p>
            <a:r>
              <a:rPr lang="en-US" dirty="0"/>
              <a:t>Build M&amp;E capacity by hiring staff to do the work</a:t>
            </a:r>
          </a:p>
          <a:p>
            <a:pPr lvl="1"/>
            <a:r>
              <a:rPr lang="en-US" dirty="0"/>
              <a:t>Takes longer but builds in-house M&amp;E capacity</a:t>
            </a:r>
          </a:p>
          <a:p>
            <a:pPr lvl="1"/>
            <a:r>
              <a:rPr lang="en-US" dirty="0"/>
              <a:t>Learning from project and project adaptive management are stronger</a:t>
            </a:r>
          </a:p>
          <a:p>
            <a:pPr lvl="1"/>
            <a:r>
              <a:rPr lang="en-US" dirty="0"/>
              <a:t>Helps the BU and TNC get better at M&amp;E</a:t>
            </a:r>
          </a:p>
          <a:p>
            <a:pPr lvl="1"/>
            <a:endParaRPr lang="en-US" dirty="0"/>
          </a:p>
        </p:txBody>
      </p:sp>
      <p:sp>
        <p:nvSpPr>
          <p:cNvPr id="11" name="Footer Placeholder 3">
            <a:extLst>
              <a:ext uri="{FF2B5EF4-FFF2-40B4-BE49-F238E27FC236}">
                <a16:creationId xmlns:a16="http://schemas.microsoft.com/office/drawing/2014/main" id="{CA50295C-A44E-2848-9FB4-4FFEBA13D81A}"/>
              </a:ext>
            </a:extLst>
          </p:cNvPr>
          <p:cNvSpPr txBox="1">
            <a:spLocks/>
          </p:cNvSpPr>
          <p:nvPr/>
        </p:nvSpPr>
        <p:spPr>
          <a:xfrm>
            <a:off x="9201167" y="6502371"/>
            <a:ext cx="2000249"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THE NATURE CONSERVANCY</a:t>
            </a:r>
          </a:p>
        </p:txBody>
      </p:sp>
      <p:sp>
        <p:nvSpPr>
          <p:cNvPr id="13" name="Slide Number Placeholder 4">
            <a:extLst>
              <a:ext uri="{FF2B5EF4-FFF2-40B4-BE49-F238E27FC236}">
                <a16:creationId xmlns:a16="http://schemas.microsoft.com/office/drawing/2014/main" id="{BF9C1C66-60F1-0D43-8DDC-A3DF78B4081A}"/>
              </a:ext>
            </a:extLst>
          </p:cNvPr>
          <p:cNvSpPr txBox="1">
            <a:spLocks/>
          </p:cNvSpPr>
          <p:nvPr/>
        </p:nvSpPr>
        <p:spPr>
          <a:xfrm>
            <a:off x="11201417" y="6501843"/>
            <a:ext cx="54292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41AF5F-C693-7F48-A791-DA6BA8150293}" type="slidenum">
              <a:rPr lang="en-US" smtClean="0"/>
              <a:pPr/>
              <a:t>6</a:t>
            </a:fld>
            <a:endParaRPr lang="en-US" dirty="0"/>
          </a:p>
        </p:txBody>
      </p:sp>
    </p:spTree>
    <p:extLst>
      <p:ext uri="{BB962C8B-B14F-4D97-AF65-F5344CB8AC3E}">
        <p14:creationId xmlns:p14="http://schemas.microsoft.com/office/powerpoint/2010/main" val="1435141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DB866-6455-4923-83FF-06CB4314662B}"/>
              </a:ext>
            </a:extLst>
          </p:cNvPr>
          <p:cNvSpPr>
            <a:spLocks noGrp="1"/>
          </p:cNvSpPr>
          <p:nvPr>
            <p:ph type="title"/>
          </p:nvPr>
        </p:nvSpPr>
        <p:spPr>
          <a:xfrm>
            <a:off x="5214579" y="629266"/>
            <a:ext cx="6422849" cy="1676603"/>
          </a:xfrm>
        </p:spPr>
        <p:txBody>
          <a:bodyPr>
            <a:normAutofit/>
          </a:bodyPr>
          <a:lstStyle/>
          <a:p>
            <a:r>
              <a:rPr lang="en-AU" dirty="0"/>
              <a:t>Building in Equity</a:t>
            </a:r>
          </a:p>
        </p:txBody>
      </p:sp>
      <p:sp>
        <p:nvSpPr>
          <p:cNvPr id="17" name="Rectangle 16">
            <a:extLst>
              <a:ext uri="{FF2B5EF4-FFF2-40B4-BE49-F238E27FC236}">
                <a16:creationId xmlns:a16="http://schemas.microsoft.com/office/drawing/2014/main" id="{8E20FA99-AAAC-4AF3-9FAE-707420324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ounded Rectangle 9">
            <a:extLst>
              <a:ext uri="{FF2B5EF4-FFF2-40B4-BE49-F238E27FC236}">
                <a16:creationId xmlns:a16="http://schemas.microsoft.com/office/drawing/2014/main" id="{9573BE85-6043-4C3A-A7DD-483A0A5FB7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559407"/>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Content Placeholder 6" descr="Group">
            <a:extLst>
              <a:ext uri="{FF2B5EF4-FFF2-40B4-BE49-F238E27FC236}">
                <a16:creationId xmlns:a16="http://schemas.microsoft.com/office/drawing/2014/main" id="{B67B8DA3-12E1-4F25-B243-417DCDB2764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61364" y="1872360"/>
            <a:ext cx="3113280" cy="3113280"/>
          </a:xfrm>
          <a:prstGeom prst="rect">
            <a:avLst/>
          </a:prstGeom>
          <a:effectLst/>
        </p:spPr>
      </p:pic>
      <p:sp>
        <p:nvSpPr>
          <p:cNvPr id="3" name="Content Placeholder 2">
            <a:extLst>
              <a:ext uri="{FF2B5EF4-FFF2-40B4-BE49-F238E27FC236}">
                <a16:creationId xmlns:a16="http://schemas.microsoft.com/office/drawing/2014/main" id="{674E986E-8CB3-4B00-90E0-B4EA02C69CF7}"/>
              </a:ext>
            </a:extLst>
          </p:cNvPr>
          <p:cNvSpPr>
            <a:spLocks noGrp="1"/>
          </p:cNvSpPr>
          <p:nvPr>
            <p:ph idx="1"/>
          </p:nvPr>
        </p:nvSpPr>
        <p:spPr>
          <a:xfrm>
            <a:off x="5214581" y="2438400"/>
            <a:ext cx="6422848" cy="3785419"/>
          </a:xfrm>
        </p:spPr>
        <p:txBody>
          <a:bodyPr>
            <a:normAutofit/>
          </a:bodyPr>
          <a:lstStyle/>
          <a:p>
            <a:r>
              <a:rPr lang="en-US" sz="2000" dirty="0"/>
              <a:t>M&amp;E needs to fully align with TNC core values, especially integrity beyond reproach and respect for people, communities, and cultures.</a:t>
            </a:r>
          </a:p>
          <a:p>
            <a:r>
              <a:rPr lang="en-US" sz="2000" dirty="0"/>
              <a:t>If working with a local community or indigenous people, </a:t>
            </a:r>
            <a:r>
              <a:rPr lang="en-AU" sz="2000" dirty="0"/>
              <a:t>FPIC and Human Rights Guide (</a:t>
            </a:r>
            <a:r>
              <a:rPr lang="en-AU" sz="2000" dirty="0">
                <a:hlinkClick r:id="rId5">
                  <a:extLst>
                    <a:ext uri="{A12FA001-AC4F-418D-AE19-62706E023703}">
                      <ahyp:hlinkClr xmlns:ahyp="http://schemas.microsoft.com/office/drawing/2018/hyperlinkcolor" val="tx"/>
                    </a:ext>
                  </a:extLst>
                </a:hlinkClick>
              </a:rPr>
              <a:t>www.tnchumanrightsguide.org/</a:t>
            </a:r>
            <a:r>
              <a:rPr lang="en-AU" sz="2000" dirty="0"/>
              <a:t>) </a:t>
            </a:r>
          </a:p>
          <a:p>
            <a:r>
              <a:rPr lang="en-AU" sz="2000" dirty="0"/>
              <a:t>Develop indicators in collaboration with the local community</a:t>
            </a:r>
          </a:p>
          <a:p>
            <a:r>
              <a:rPr lang="en-AU" sz="2000" dirty="0"/>
              <a:t>Human Subjects Research</a:t>
            </a:r>
          </a:p>
          <a:p>
            <a:r>
              <a:rPr lang="en-AU" sz="2000" dirty="0"/>
              <a:t>Benefits to control groups</a:t>
            </a:r>
          </a:p>
          <a:p>
            <a:r>
              <a:rPr lang="en-AU" sz="2000" dirty="0"/>
              <a:t>Disaggregated people data collection for sex and age</a:t>
            </a:r>
          </a:p>
          <a:p>
            <a:endParaRPr lang="en-AU" sz="2000" dirty="0"/>
          </a:p>
        </p:txBody>
      </p:sp>
      <p:sp>
        <p:nvSpPr>
          <p:cNvPr id="9" name="Footer Placeholder 3">
            <a:extLst>
              <a:ext uri="{FF2B5EF4-FFF2-40B4-BE49-F238E27FC236}">
                <a16:creationId xmlns:a16="http://schemas.microsoft.com/office/drawing/2014/main" id="{6B076738-0DDA-6E4E-B83E-00FD81C61232}"/>
              </a:ext>
            </a:extLst>
          </p:cNvPr>
          <p:cNvSpPr txBox="1">
            <a:spLocks/>
          </p:cNvSpPr>
          <p:nvPr/>
        </p:nvSpPr>
        <p:spPr>
          <a:xfrm>
            <a:off x="9201167" y="6416643"/>
            <a:ext cx="2000249"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t>THE NATURE CONSERVANCY</a:t>
            </a:r>
            <a:endParaRPr lang="en-US" dirty="0"/>
          </a:p>
        </p:txBody>
      </p:sp>
      <p:sp>
        <p:nvSpPr>
          <p:cNvPr id="10" name="Slide Number Placeholder 4">
            <a:extLst>
              <a:ext uri="{FF2B5EF4-FFF2-40B4-BE49-F238E27FC236}">
                <a16:creationId xmlns:a16="http://schemas.microsoft.com/office/drawing/2014/main" id="{FA0AA7F3-932D-1240-BBBE-DC33F83EB3ED}"/>
              </a:ext>
            </a:extLst>
          </p:cNvPr>
          <p:cNvSpPr txBox="1">
            <a:spLocks/>
          </p:cNvSpPr>
          <p:nvPr/>
        </p:nvSpPr>
        <p:spPr>
          <a:xfrm>
            <a:off x="11201417" y="6416115"/>
            <a:ext cx="54292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41AF5F-C693-7F48-A791-DA6BA8150293}" type="slidenum">
              <a:rPr lang="en-US" smtClean="0"/>
              <a:pPr/>
              <a:t>7</a:t>
            </a:fld>
            <a:endParaRPr lang="en-US" dirty="0"/>
          </a:p>
        </p:txBody>
      </p:sp>
    </p:spTree>
    <p:extLst>
      <p:ext uri="{BB962C8B-B14F-4D97-AF65-F5344CB8AC3E}">
        <p14:creationId xmlns:p14="http://schemas.microsoft.com/office/powerpoint/2010/main" val="2722047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6767314-C071-43B0-8B53-23AFDD50AAB3}"/>
              </a:ext>
            </a:extLst>
          </p:cNvPr>
          <p:cNvSpPr>
            <a:spLocks noGrp="1"/>
          </p:cNvSpPr>
          <p:nvPr>
            <p:ph type="sldNum" sz="quarter" idx="11"/>
          </p:nvPr>
        </p:nvSpPr>
        <p:spPr>
          <a:xfrm>
            <a:off x="9141012" y="6416115"/>
            <a:ext cx="2844800" cy="365125"/>
          </a:xfrm>
          <a:prstGeom prst="rect">
            <a:avLst/>
          </a:prstGeom>
        </p:spPr>
        <p:txBody>
          <a:bodyPr anchor="ctr">
            <a:normAutofit/>
          </a:bodyPr>
          <a:lstStyle/>
          <a:p>
            <a:pPr>
              <a:spcAft>
                <a:spcPts val="800"/>
              </a:spcAft>
            </a:pPr>
            <a:fld id="{3841AF5F-C693-7F48-A791-DA6BA8150293}" type="slidenum">
              <a:rPr lang="en-US" smtClean="0"/>
              <a:pPr>
                <a:spcAft>
                  <a:spcPts val="800"/>
                </a:spcAft>
              </a:pPr>
              <a:t>8</a:t>
            </a:fld>
            <a:endParaRPr lang="en-US"/>
          </a:p>
        </p:txBody>
      </p:sp>
      <p:pic>
        <p:nvPicPr>
          <p:cNvPr id="2050" name="Picture 2" descr="Image result for Monitoring &amp; Evaluation">
            <a:extLst>
              <a:ext uri="{FF2B5EF4-FFF2-40B4-BE49-F238E27FC236}">
                <a16:creationId xmlns:a16="http://schemas.microsoft.com/office/drawing/2014/main" id="{01B8978A-053F-6A43-9425-E4B6FC28412B}"/>
              </a:ext>
            </a:extLst>
          </p:cNvPr>
          <p:cNvPicPr>
            <a:picLocks noChangeAspect="1" noChangeArrowheads="1"/>
          </p:cNvPicPr>
          <p:nvPr/>
        </p:nvPicPr>
        <p:blipFill rotWithShape="1">
          <a:blip r:embed="rId3" cstate="print">
            <a:extLst>
              <a:ext uri="{28A0092B-C50C-407E-A947-70E740481C1C}">
                <a14:useLocalDpi xmlns:a14="http://schemas.microsoft.com/office/drawing/2010/main"/>
              </a:ext>
            </a:extLst>
          </a:blip>
          <a:srcRect/>
          <a:stretch/>
        </p:blipFill>
        <p:spPr bwMode="auto">
          <a:xfrm>
            <a:off x="3471334" y="0"/>
            <a:ext cx="6242831" cy="678124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43F81C2E-6277-CC42-9E26-18987388EC50}"/>
              </a:ext>
            </a:extLst>
          </p:cNvPr>
          <p:cNvSpPr txBox="1"/>
          <p:nvPr/>
        </p:nvSpPr>
        <p:spPr>
          <a:xfrm>
            <a:off x="416634" y="6416115"/>
            <a:ext cx="3054700" cy="318100"/>
          </a:xfrm>
          <a:prstGeom prst="rect">
            <a:avLst/>
          </a:prstGeom>
          <a:noFill/>
        </p:spPr>
        <p:txBody>
          <a:bodyPr wrap="square" rtlCol="0">
            <a:spAutoFit/>
          </a:bodyPr>
          <a:lstStyle/>
          <a:p>
            <a:r>
              <a:rPr lang="en-US" sz="1467" dirty="0"/>
              <a:t>Source: </a:t>
            </a:r>
            <a:r>
              <a:rPr lang="en-US" sz="1467" dirty="0">
                <a:hlinkClick r:id="rId4"/>
              </a:rPr>
              <a:t>Markiewicz &amp; Patrick 2016</a:t>
            </a:r>
            <a:endParaRPr lang="en-US" sz="1467" dirty="0"/>
          </a:p>
        </p:txBody>
      </p:sp>
      <p:sp>
        <p:nvSpPr>
          <p:cNvPr id="3" name="TextBox 2">
            <a:extLst>
              <a:ext uri="{FF2B5EF4-FFF2-40B4-BE49-F238E27FC236}">
                <a16:creationId xmlns:a16="http://schemas.microsoft.com/office/drawing/2014/main" id="{AFFFE63A-7479-B34B-9827-5C38D66B0C2B}"/>
              </a:ext>
            </a:extLst>
          </p:cNvPr>
          <p:cNvSpPr txBox="1"/>
          <p:nvPr/>
        </p:nvSpPr>
        <p:spPr>
          <a:xfrm>
            <a:off x="772408" y="1328738"/>
            <a:ext cx="2698925" cy="523220"/>
          </a:xfrm>
          <a:prstGeom prst="rect">
            <a:avLst/>
          </a:prstGeom>
          <a:noFill/>
        </p:spPr>
        <p:txBody>
          <a:bodyPr wrap="square" rtlCol="0">
            <a:spAutoFit/>
          </a:bodyPr>
          <a:lstStyle/>
          <a:p>
            <a:r>
              <a:rPr lang="en-US" sz="2800" b="1" dirty="0"/>
              <a:t>M&amp;E process -&gt;</a:t>
            </a:r>
          </a:p>
        </p:txBody>
      </p:sp>
      <p:sp>
        <p:nvSpPr>
          <p:cNvPr id="6" name="Footer Placeholder 3">
            <a:extLst>
              <a:ext uri="{FF2B5EF4-FFF2-40B4-BE49-F238E27FC236}">
                <a16:creationId xmlns:a16="http://schemas.microsoft.com/office/drawing/2014/main" id="{DB13B6A6-F003-0E45-831B-EF1852765E81}"/>
              </a:ext>
            </a:extLst>
          </p:cNvPr>
          <p:cNvSpPr txBox="1">
            <a:spLocks/>
          </p:cNvSpPr>
          <p:nvPr/>
        </p:nvSpPr>
        <p:spPr>
          <a:xfrm>
            <a:off x="9201167" y="6416643"/>
            <a:ext cx="2000249"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t>THE NATURE CONSERVANCY</a:t>
            </a:r>
            <a:endParaRPr lang="en-US" dirty="0"/>
          </a:p>
        </p:txBody>
      </p:sp>
      <p:sp>
        <p:nvSpPr>
          <p:cNvPr id="7" name="Slide Number Placeholder 4">
            <a:extLst>
              <a:ext uri="{FF2B5EF4-FFF2-40B4-BE49-F238E27FC236}">
                <a16:creationId xmlns:a16="http://schemas.microsoft.com/office/drawing/2014/main" id="{A124E7CA-F65C-6041-BA3B-3ACE1E1C003F}"/>
              </a:ext>
            </a:extLst>
          </p:cNvPr>
          <p:cNvSpPr txBox="1">
            <a:spLocks/>
          </p:cNvSpPr>
          <p:nvPr/>
        </p:nvSpPr>
        <p:spPr>
          <a:xfrm>
            <a:off x="11201417" y="6416115"/>
            <a:ext cx="54292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41AF5F-C693-7F48-A791-DA6BA8150293}" type="slidenum">
              <a:rPr lang="en-US" smtClean="0"/>
              <a:pPr/>
              <a:t>8</a:t>
            </a:fld>
            <a:endParaRPr lang="en-US" dirty="0"/>
          </a:p>
        </p:txBody>
      </p:sp>
    </p:spTree>
    <p:extLst>
      <p:ext uri="{BB962C8B-B14F-4D97-AF65-F5344CB8AC3E}">
        <p14:creationId xmlns:p14="http://schemas.microsoft.com/office/powerpoint/2010/main" val="4164490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A85C58AE-C288-5940-91A2-456E21F1A144}"/>
              </a:ext>
            </a:extLst>
          </p:cNvPr>
          <p:cNvSpPr>
            <a:spLocks noGrp="1"/>
          </p:cNvSpPr>
          <p:nvPr>
            <p:ph type="title"/>
          </p:nvPr>
        </p:nvSpPr>
        <p:spPr>
          <a:xfrm>
            <a:off x="479394" y="1070800"/>
            <a:ext cx="3939688" cy="5583126"/>
          </a:xfrm>
        </p:spPr>
        <p:txBody>
          <a:bodyPr>
            <a:normAutofit/>
          </a:bodyPr>
          <a:lstStyle/>
          <a:p>
            <a:pPr algn="r"/>
            <a:r>
              <a:rPr lang="en-US" sz="8000" dirty="0"/>
              <a:t>4 lethal mistakes in M&amp;E</a:t>
            </a:r>
          </a:p>
        </p:txBody>
      </p:sp>
      <p:cxnSp>
        <p:nvCxnSpPr>
          <p:cNvPr id="12" name="Straight Connector 11">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6" name="Text Box 41">
            <a:extLst>
              <a:ext uri="{FF2B5EF4-FFF2-40B4-BE49-F238E27FC236}">
                <a16:creationId xmlns:a16="http://schemas.microsoft.com/office/drawing/2014/main" id="{84145791-4AEA-4AC3-8F88-AFBDEF288B3E}"/>
              </a:ext>
            </a:extLst>
          </p:cNvPr>
          <p:cNvGraphicFramePr>
            <a:graphicFrameLocks noGrp="1"/>
          </p:cNvGraphicFramePr>
          <p:nvPr>
            <p:ph idx="1"/>
            <p:extLst>
              <p:ext uri="{D42A27DB-BD31-4B8C-83A1-F6EECF244321}">
                <p14:modId xmlns:p14="http://schemas.microsoft.com/office/powerpoint/2010/main" val="1182219208"/>
              </p:ext>
            </p:extLst>
          </p:nvPr>
        </p:nvGraphicFramePr>
        <p:xfrm>
          <a:off x="5108535" y="842199"/>
          <a:ext cx="6245265" cy="55893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Footer Placeholder 3">
            <a:extLst>
              <a:ext uri="{FF2B5EF4-FFF2-40B4-BE49-F238E27FC236}">
                <a16:creationId xmlns:a16="http://schemas.microsoft.com/office/drawing/2014/main" id="{602CB87C-564E-3E47-B4F9-594FB28EF71D}"/>
              </a:ext>
            </a:extLst>
          </p:cNvPr>
          <p:cNvSpPr txBox="1">
            <a:spLocks/>
          </p:cNvSpPr>
          <p:nvPr/>
        </p:nvSpPr>
        <p:spPr>
          <a:xfrm>
            <a:off x="9201167" y="6416643"/>
            <a:ext cx="2000249"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t>THE NATURE CONSERVANCY</a:t>
            </a:r>
            <a:endParaRPr lang="en-US" dirty="0"/>
          </a:p>
        </p:txBody>
      </p:sp>
      <p:sp>
        <p:nvSpPr>
          <p:cNvPr id="8" name="Slide Number Placeholder 4">
            <a:extLst>
              <a:ext uri="{FF2B5EF4-FFF2-40B4-BE49-F238E27FC236}">
                <a16:creationId xmlns:a16="http://schemas.microsoft.com/office/drawing/2014/main" id="{8377ED2A-8E91-3F4E-8230-5C0CB9C09E3B}"/>
              </a:ext>
            </a:extLst>
          </p:cNvPr>
          <p:cNvSpPr txBox="1">
            <a:spLocks/>
          </p:cNvSpPr>
          <p:nvPr/>
        </p:nvSpPr>
        <p:spPr>
          <a:xfrm>
            <a:off x="11201417" y="6416115"/>
            <a:ext cx="54292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41AF5F-C693-7F48-A791-DA6BA8150293}" type="slidenum">
              <a:rPr lang="en-US" smtClean="0"/>
              <a:pPr/>
              <a:t>9</a:t>
            </a:fld>
            <a:endParaRPr lang="en-US" dirty="0"/>
          </a:p>
        </p:txBody>
      </p:sp>
    </p:spTree>
    <p:extLst>
      <p:ext uri="{BB962C8B-B14F-4D97-AF65-F5344CB8AC3E}">
        <p14:creationId xmlns:p14="http://schemas.microsoft.com/office/powerpoint/2010/main" val="38709874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4545</TotalTime>
  <Words>2209</Words>
  <Application>Microsoft Macintosh PowerPoint</Application>
  <PresentationFormat>Widescreen</PresentationFormat>
  <Paragraphs>106</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Overview of an M&amp;E Plan</vt:lpstr>
      <vt:lpstr>Why do monitoring and evaluation?</vt:lpstr>
      <vt:lpstr>How do I find the money to fund M&amp;E?</vt:lpstr>
      <vt:lpstr>How much should I invest in M&amp;E for a project?</vt:lpstr>
      <vt:lpstr>Should I buy or build M&amp;E capacity?</vt:lpstr>
      <vt:lpstr>Building in Equity</vt:lpstr>
      <vt:lpstr>PowerPoint Presentation</vt:lpstr>
      <vt:lpstr>4 lethal mistakes in M&amp;E</vt:lpstr>
      <vt:lpstr>What is an output and what is an outcome?</vt:lpstr>
      <vt:lpstr>Tools &amp; 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Leisher</dc:creator>
  <cp:lastModifiedBy>Craig Leisher</cp:lastModifiedBy>
  <cp:revision>23</cp:revision>
  <dcterms:created xsi:type="dcterms:W3CDTF">2021-11-02T18:17:56Z</dcterms:created>
  <dcterms:modified xsi:type="dcterms:W3CDTF">2021-11-09T15:57:15Z</dcterms:modified>
</cp:coreProperties>
</file>